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mov" ContentType="video/quicktime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30"/>
  </p:notesMasterIdLst>
  <p:handoutMasterIdLst>
    <p:handoutMasterId r:id="rId31"/>
  </p:handoutMasterIdLst>
  <p:sldIdLst>
    <p:sldId id="256" r:id="rId2"/>
    <p:sldId id="260" r:id="rId3"/>
    <p:sldId id="269" r:id="rId4"/>
    <p:sldId id="257" r:id="rId5"/>
    <p:sldId id="272" r:id="rId6"/>
    <p:sldId id="263" r:id="rId7"/>
    <p:sldId id="282" r:id="rId8"/>
    <p:sldId id="262" r:id="rId9"/>
    <p:sldId id="273" r:id="rId10"/>
    <p:sldId id="279" r:id="rId11"/>
    <p:sldId id="265" r:id="rId12"/>
    <p:sldId id="276" r:id="rId13"/>
    <p:sldId id="287" r:id="rId14"/>
    <p:sldId id="274" r:id="rId15"/>
    <p:sldId id="266" r:id="rId16"/>
    <p:sldId id="277" r:id="rId17"/>
    <p:sldId id="288" r:id="rId18"/>
    <p:sldId id="268" r:id="rId19"/>
    <p:sldId id="270" r:id="rId20"/>
    <p:sldId id="281" r:id="rId21"/>
    <p:sldId id="290" r:id="rId22"/>
    <p:sldId id="258" r:id="rId23"/>
    <p:sldId id="289" r:id="rId24"/>
    <p:sldId id="291" r:id="rId25"/>
    <p:sldId id="293" r:id="rId26"/>
    <p:sldId id="294" r:id="rId27"/>
    <p:sldId id="285" r:id="rId28"/>
    <p:sldId id="286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00000"/>
    <a:srgbClr val="BC0D05"/>
    <a:srgbClr val="831717"/>
    <a:srgbClr val="84171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895"/>
    <p:restoredTop sz="92954" autoAdjust="0"/>
  </p:normalViewPr>
  <p:slideViewPr>
    <p:cSldViewPr snapToGrid="0" snapToObjects="1">
      <p:cViewPr varScale="1">
        <p:scale>
          <a:sx n="115" d="100"/>
          <a:sy n="115" d="100"/>
        </p:scale>
        <p:origin x="704" y="192"/>
      </p:cViewPr>
      <p:guideLst>
        <p:guide orient="horz" pos="2160"/>
        <p:guide pos="3840"/>
      </p:guideLst>
    </p:cSldViewPr>
  </p:slideViewPr>
  <p:notesTextViewPr>
    <p:cViewPr>
      <p:scale>
        <a:sx n="70" d="100"/>
        <a:sy n="7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notesMaster" Target="notesMasters/notesMaster1.xml"/><Relationship Id="rId31" Type="http://schemas.openxmlformats.org/officeDocument/2006/relationships/handoutMaster" Target="handoutMasters/handoutMaster1.xml"/><Relationship Id="rId32" Type="http://schemas.openxmlformats.org/officeDocument/2006/relationships/presProps" Target="pres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B584BB-F3EB-D549-BBCC-E1C5C2272E19}" type="datetimeFigureOut">
              <a:rPr lang="en-US" smtClean="0"/>
              <a:t>1/4/17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EC18D5-BEE4-AF43-B048-4D3109A463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54114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4B2FA0-8B87-E54A-9A72-E4778A953777}" type="datetimeFigureOut">
              <a:rPr lang="en-US" smtClean="0"/>
              <a:t>1/4/17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2933FC-8204-E243-89A9-101EB8CCEF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51011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Mt. St.</a:t>
            </a:r>
            <a:r>
              <a:rPr lang="en-US" baseline="0"/>
              <a:t> Helens: 36 miles as the crow flies</a:t>
            </a:r>
          </a:p>
          <a:p>
            <a:pPr marL="0" indent="0">
              <a:buNone/>
            </a:pPr>
            <a:r>
              <a:rPr lang="en-US"/>
              <a:t>Sparse before 1923</a:t>
            </a:r>
          </a:p>
          <a:p>
            <a:pPr marL="0" indent="0">
              <a:buNone/>
            </a:pPr>
            <a:r>
              <a:rPr lang="en-US"/>
              <a:t>Population tripled with Longview</a:t>
            </a:r>
          </a:p>
          <a:p>
            <a:pPr marL="0" indent="0">
              <a:buNone/>
            </a:pPr>
            <a:r>
              <a:rPr lang="en-US"/>
              <a:t>Loggers, mill workers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2933FC-8204-E243-89A9-101EB8CCEF4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1945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2933FC-8204-E243-89A9-101EB8CCEF4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9569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Me</a:t>
            </a:r>
            <a:r>
              <a:rPr lang="en-US" baseline="0"/>
              <a:t> and Mike. Me and my brothers.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2933FC-8204-E243-89A9-101EB8CCEF4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1584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Minimal pairs were embedded in some pairs that should</a:t>
            </a:r>
            <a:r>
              <a:rPr lang="en-US" baseline="0"/>
              <a:t> have been cateogorically merged and some that should have been different. 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2933FC-8204-E243-89A9-101EB8CCEF4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5890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Pillai:</a:t>
            </a:r>
            <a:r>
              <a:rPr lang="en-US" baseline="0"/>
              <a:t> 0 = complete overlap, 1 = complete separation;</a:t>
            </a:r>
          </a:p>
          <a:p>
            <a:r>
              <a:rPr lang="en-US" baseline="0"/>
              <a:t>Bhat: 1 = complete overlap, 0 = complete separation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2933FC-8204-E243-89A9-101EB8CCEF4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7174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Lots of</a:t>
            </a:r>
            <a:r>
              <a:rPr lang="en-US" baseline="0"/>
              <a:t> doubt, “close”, and unsure reponses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2933FC-8204-E243-89A9-101EB8CCEF4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8375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No t.tests because data is bimodal (probably because of the bad</a:t>
            </a:r>
            <a:r>
              <a:rPr lang="en-US" baseline="0"/>
              <a:t> measurements)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2933FC-8204-E243-89A9-101EB8CCEF4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3636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/>
              <a:t>Do the trajectory plot, split by age and gender</a:t>
            </a:r>
          </a:p>
          <a:p>
            <a:endParaRPr lang="en-US" baseline="0"/>
          </a:p>
          <a:p>
            <a:r>
              <a:rPr lang="en-US" baseline="0"/>
              <a:t>This is interesting because it's a conditioned merger that is ongoing and I'm trying to track it. 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2933FC-8204-E243-89A9-101EB8CCEF4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1307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3657600" y="2599132"/>
            <a:ext cx="4876800" cy="18288"/>
          </a:xfrm>
          <a:prstGeom prst="rect">
            <a:avLst/>
          </a:prstGeom>
          <a:solidFill>
            <a:srgbClr val="37609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noFill/>
              </a:ln>
              <a:noFill/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8" name="Text Placeholder 18"/>
          <p:cNvSpPr>
            <a:spLocks noGrp="1"/>
          </p:cNvSpPr>
          <p:nvPr>
            <p:ph type="body" sz="quarter" idx="12" hasCustomPrompt="1"/>
          </p:nvPr>
        </p:nvSpPr>
        <p:spPr>
          <a:xfrm>
            <a:off x="836037" y="1352949"/>
            <a:ext cx="10519929" cy="62251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3600" cap="small">
                <a:latin typeface="Avenir Book" charset="0"/>
                <a:ea typeface="Avenir Book" charset="0"/>
                <a:cs typeface="Avenir Book" charset="0"/>
              </a:defRPr>
            </a:lvl1pPr>
          </a:lstStyle>
          <a:p>
            <a:pPr lvl="0"/>
            <a:r>
              <a:rPr lang="x-none" dirty="0" smtClean="0"/>
              <a:t>Main Title</a:t>
            </a:r>
            <a:endParaRPr lang="en-US" dirty="0"/>
          </a:p>
        </p:txBody>
      </p:sp>
      <p:sp>
        <p:nvSpPr>
          <p:cNvPr id="9" name="Text Placeholder 18"/>
          <p:cNvSpPr>
            <a:spLocks noGrp="1"/>
          </p:cNvSpPr>
          <p:nvPr>
            <p:ph type="body" sz="quarter" idx="13" hasCustomPrompt="1"/>
          </p:nvPr>
        </p:nvSpPr>
        <p:spPr>
          <a:xfrm>
            <a:off x="836037" y="1962635"/>
            <a:ext cx="10519929" cy="33352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400" cap="small">
                <a:latin typeface="Avenir Book" charset="0"/>
                <a:ea typeface="Avenir Book" charset="0"/>
                <a:cs typeface="Avenir Book" charset="0"/>
              </a:defRPr>
            </a:lvl1pPr>
          </a:lstStyle>
          <a:p>
            <a:pPr lvl="0"/>
            <a:r>
              <a:rPr lang="x-none" dirty="0" smtClean="0"/>
              <a:t>Subtitle</a:t>
            </a:r>
            <a:endParaRPr lang="en-US" dirty="0"/>
          </a:p>
        </p:txBody>
      </p:sp>
      <p:sp>
        <p:nvSpPr>
          <p:cNvPr id="10" name="Content Placeholder 23"/>
          <p:cNvSpPr>
            <a:spLocks noGrp="1"/>
          </p:cNvSpPr>
          <p:nvPr>
            <p:ph sz="quarter" idx="14" hasCustomPrompt="1"/>
          </p:nvPr>
        </p:nvSpPr>
        <p:spPr>
          <a:xfrm>
            <a:off x="2905861" y="4386246"/>
            <a:ext cx="6380281" cy="18453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90000"/>
              </a:lnSpc>
              <a:buNone/>
              <a:defRPr sz="1800">
                <a:latin typeface="Avenir Book" charset="0"/>
                <a:ea typeface="Avenir Book" charset="0"/>
                <a:cs typeface="Avenir Book" charset="0"/>
              </a:defRPr>
            </a:lvl1pPr>
          </a:lstStyle>
          <a:p>
            <a:pPr lvl="0"/>
            <a:r>
              <a:rPr lang="x-none" dirty="0" smtClean="0"/>
              <a:t>Conference </a:t>
            </a:r>
          </a:p>
          <a:p>
            <a:pPr lvl="0"/>
            <a:r>
              <a:rPr lang="x-none" dirty="0" smtClean="0"/>
              <a:t>Location</a:t>
            </a:r>
          </a:p>
          <a:p>
            <a:pPr lvl="0"/>
            <a:r>
              <a:rPr lang="x-none" dirty="0" smtClean="0"/>
              <a:t>City</a:t>
            </a:r>
          </a:p>
          <a:p>
            <a:pPr lvl="0"/>
            <a:r>
              <a:rPr lang="x-none" dirty="0" smtClean="0"/>
              <a:t>Date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3657600" y="4367957"/>
            <a:ext cx="4876800" cy="18288"/>
          </a:xfrm>
          <a:prstGeom prst="rect">
            <a:avLst/>
          </a:prstGeom>
          <a:solidFill>
            <a:srgbClr val="37609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noFill/>
              </a:ln>
              <a:noFill/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27326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8"/>
          <p:cNvSpPr>
            <a:spLocks noGrp="1"/>
          </p:cNvSpPr>
          <p:nvPr>
            <p:ph type="body" sz="quarter" idx="12" hasCustomPrompt="1"/>
          </p:nvPr>
        </p:nvSpPr>
        <p:spPr>
          <a:xfrm>
            <a:off x="836037" y="2485366"/>
            <a:ext cx="10519929" cy="62251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3600" cap="small">
                <a:latin typeface="Avenir Book" charset="0"/>
                <a:ea typeface="Avenir Book" charset="0"/>
                <a:cs typeface="Avenir Book" charset="0"/>
              </a:defRPr>
            </a:lvl1pPr>
          </a:lstStyle>
          <a:p>
            <a:pPr lvl="0"/>
            <a:r>
              <a:rPr lang="x-none" dirty="0" smtClean="0"/>
              <a:t>Section Title</a:t>
            </a:r>
            <a:endParaRPr 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3657600" y="3350549"/>
            <a:ext cx="4876800" cy="18288"/>
          </a:xfrm>
          <a:prstGeom prst="rect">
            <a:avLst/>
          </a:prstGeom>
          <a:solidFill>
            <a:srgbClr val="37609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noFill/>
              </a:ln>
              <a:noFill/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54422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rm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609600" y="1346908"/>
            <a:ext cx="10972800" cy="4779256"/>
          </a:xfrm>
          <a:prstGeom prst="rect">
            <a:avLst/>
          </a:prstGeom>
        </p:spPr>
        <p:txBody>
          <a:bodyPr/>
          <a:lstStyle>
            <a:lvl1pPr>
              <a:defRPr sz="2200">
                <a:latin typeface="Avenir Book" charset="0"/>
                <a:ea typeface="Avenir Book" charset="0"/>
                <a:cs typeface="Avenir Book" charset="0"/>
              </a:defRPr>
            </a:lvl1pPr>
            <a:lvl2pPr>
              <a:defRPr sz="2000">
                <a:latin typeface="Avenir Book" charset="0"/>
                <a:ea typeface="Avenir Book" charset="0"/>
                <a:cs typeface="Avenir Book" charset="0"/>
              </a:defRPr>
            </a:lvl2pPr>
            <a:lvl3pPr>
              <a:defRPr sz="1800">
                <a:latin typeface="Avenir Book" charset="0"/>
                <a:ea typeface="Avenir Book" charset="0"/>
                <a:cs typeface="Avenir Book" charset="0"/>
              </a:defRPr>
            </a:lvl3pPr>
            <a:lvl4pPr>
              <a:defRPr sz="1600">
                <a:latin typeface="Avenir Book" charset="0"/>
                <a:ea typeface="Avenir Book" charset="0"/>
                <a:cs typeface="Avenir Book" charset="0"/>
              </a:defRPr>
            </a:lvl4pPr>
            <a:lvl5pPr>
              <a:defRPr sz="1400">
                <a:latin typeface="Avenir Book" charset="0"/>
                <a:ea typeface="Avenir Book" charset="0"/>
                <a:cs typeface="Avenir Book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609600" y="1192140"/>
            <a:ext cx="10972800" cy="18288"/>
          </a:xfrm>
          <a:prstGeom prst="rect">
            <a:avLst/>
          </a:prstGeom>
          <a:solidFill>
            <a:srgbClr val="37609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rgbClr val="000000"/>
                </a:solidFill>
              </a:ln>
              <a:noFill/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7" name="Title 24"/>
          <p:cNvSpPr>
            <a:spLocks noGrp="1"/>
          </p:cNvSpPr>
          <p:nvPr>
            <p:ph type="title" hasCustomPrompt="1"/>
          </p:nvPr>
        </p:nvSpPr>
        <p:spPr>
          <a:xfrm>
            <a:off x="609600" y="286850"/>
            <a:ext cx="10972800" cy="90529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3600" cap="small">
                <a:latin typeface="Avenir Book" charset="0"/>
                <a:ea typeface="Avenir Book" charset="0"/>
                <a:cs typeface="Avenir Book" charset="0"/>
              </a:defRPr>
            </a:lvl1pPr>
          </a:lstStyle>
          <a:p>
            <a:r>
              <a:rPr lang="x-none" dirty="0" smtClean="0"/>
              <a:t>Title</a:t>
            </a:r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6773334" y="73377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8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60798" y="6356350"/>
            <a:ext cx="650991" cy="365125"/>
          </a:xfrm>
          <a:prstGeom prst="rect">
            <a:avLst/>
          </a:prstGeom>
        </p:spPr>
        <p:txBody>
          <a:bodyPr/>
          <a:lstStyle>
            <a:lvl1pPr algn="ctr">
              <a:defRPr sz="1400">
                <a:solidFill>
                  <a:srgbClr val="FFFFFF"/>
                </a:solidFill>
                <a:latin typeface="Avenir Book" charset="0"/>
                <a:ea typeface="Avenir Book" charset="0"/>
                <a:cs typeface="Avenir Book" charset="0"/>
              </a:defRPr>
            </a:lvl1pPr>
          </a:lstStyle>
          <a:p>
            <a:fld id="{2F4E2E3C-FF33-FC45-91A9-BDC48E1E835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7345998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143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an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609601" y="273050"/>
            <a:ext cx="4011084" cy="1043874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>
              <a:defRPr sz="3600" b="0">
                <a:latin typeface="Avenir Book" charset="0"/>
                <a:ea typeface="Avenir Book" charset="0"/>
                <a:cs typeface="Avenir Book" charset="0"/>
              </a:defRPr>
            </a:lvl1pPr>
          </a:lstStyle>
          <a:p>
            <a:r>
              <a:rPr lang="x-none" dirty="0" smtClean="0"/>
              <a:t>Title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609601" y="1575607"/>
            <a:ext cx="4011084" cy="4550557"/>
          </a:xfrm>
          <a:prstGeom prst="rect">
            <a:avLst/>
          </a:prstGeom>
        </p:spPr>
        <p:txBody>
          <a:bodyPr/>
          <a:lstStyle>
            <a:lvl1pPr>
              <a:defRPr sz="2200">
                <a:latin typeface="Avenir Book" charset="0"/>
                <a:ea typeface="Avenir Book" charset="0"/>
                <a:cs typeface="Avenir Book" charset="0"/>
              </a:defRPr>
            </a:lvl1pPr>
            <a:lvl2pPr>
              <a:defRPr sz="2000">
                <a:latin typeface="Avenir Book" charset="0"/>
                <a:ea typeface="Avenir Book" charset="0"/>
                <a:cs typeface="Avenir Book" charset="0"/>
              </a:defRPr>
            </a:lvl2pPr>
            <a:lvl3pPr>
              <a:defRPr sz="1800">
                <a:latin typeface="Avenir Book" charset="0"/>
                <a:ea typeface="Avenir Book" charset="0"/>
                <a:cs typeface="Avenir Book" charset="0"/>
              </a:defRPr>
            </a:lvl3pPr>
            <a:lvl4pPr>
              <a:defRPr sz="1600">
                <a:latin typeface="Avenir Book" charset="0"/>
                <a:ea typeface="Avenir Book" charset="0"/>
                <a:cs typeface="Avenir Book" charset="0"/>
              </a:defRPr>
            </a:lvl4pPr>
            <a:lvl5pPr>
              <a:defRPr sz="1400">
                <a:latin typeface="Avenir Book" charset="0"/>
                <a:ea typeface="Avenir Book" charset="0"/>
                <a:cs typeface="Avenir Book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609599" y="1425955"/>
            <a:ext cx="4023360" cy="18288"/>
          </a:xfrm>
          <a:prstGeom prst="rect">
            <a:avLst/>
          </a:prstGeom>
          <a:solidFill>
            <a:srgbClr val="37609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rgbClr val="000000"/>
                </a:solidFill>
              </a:ln>
              <a:noFill/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60798" y="6356350"/>
            <a:ext cx="650991" cy="365125"/>
          </a:xfrm>
          <a:prstGeom prst="rect">
            <a:avLst/>
          </a:prstGeom>
        </p:spPr>
        <p:txBody>
          <a:bodyPr/>
          <a:lstStyle>
            <a:lvl1pPr algn="ctr">
              <a:defRPr sz="1400">
                <a:solidFill>
                  <a:srgbClr val="FFFFFF"/>
                </a:solidFill>
                <a:latin typeface="Avenir Book" charset="0"/>
                <a:ea typeface="Avenir Book" charset="0"/>
                <a:cs typeface="Avenir Book" charset="0"/>
              </a:defRPr>
            </a:lvl1pPr>
          </a:lstStyle>
          <a:p>
            <a:fld id="{2F4E2E3C-FF33-FC45-91A9-BDC48E1E835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7345998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2145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609600" y="1192140"/>
            <a:ext cx="10972800" cy="18288"/>
          </a:xfrm>
          <a:prstGeom prst="rect">
            <a:avLst/>
          </a:prstGeom>
          <a:solidFill>
            <a:srgbClr val="37609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rgbClr val="000000"/>
                </a:solidFill>
              </a:ln>
              <a:noFill/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6" name="Title 24"/>
          <p:cNvSpPr>
            <a:spLocks noGrp="1"/>
          </p:cNvSpPr>
          <p:nvPr>
            <p:ph type="title" hasCustomPrompt="1"/>
          </p:nvPr>
        </p:nvSpPr>
        <p:spPr>
          <a:xfrm>
            <a:off x="609600" y="286850"/>
            <a:ext cx="10972800" cy="90529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3600" cap="small">
                <a:latin typeface="Avenir Book" charset="0"/>
                <a:ea typeface="Avenir Book" charset="0"/>
                <a:cs typeface="Avenir Book" charset="0"/>
              </a:defRPr>
            </a:lvl1pPr>
          </a:lstStyle>
          <a:p>
            <a:r>
              <a:rPr lang="x-none" dirty="0" smtClean="0"/>
              <a:t>Title</a:t>
            </a:r>
            <a:endParaRPr lang="en-US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6773334" y="73377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8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60798" y="6356350"/>
            <a:ext cx="650991" cy="365125"/>
          </a:xfrm>
          <a:prstGeom prst="rect">
            <a:avLst/>
          </a:prstGeom>
        </p:spPr>
        <p:txBody>
          <a:bodyPr/>
          <a:lstStyle>
            <a:lvl1pPr algn="ctr">
              <a:defRPr sz="1400">
                <a:solidFill>
                  <a:srgbClr val="FFFFFF"/>
                </a:solidFill>
                <a:latin typeface="Avenir Book" charset="0"/>
                <a:ea typeface="Avenir Book" charset="0"/>
                <a:cs typeface="Avenir Book" charset="0"/>
              </a:defRPr>
            </a:lvl1pPr>
          </a:lstStyle>
          <a:p>
            <a:fld id="{2F4E2E3C-FF33-FC45-91A9-BDC48E1E835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7345998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6414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60798" y="6356350"/>
            <a:ext cx="650991" cy="365125"/>
          </a:xfrm>
          <a:prstGeom prst="rect">
            <a:avLst/>
          </a:prstGeom>
        </p:spPr>
        <p:txBody>
          <a:bodyPr/>
          <a:lstStyle>
            <a:lvl1pPr algn="ctr">
              <a:defRPr sz="1400">
                <a:solidFill>
                  <a:srgbClr val="FFFFFF"/>
                </a:solidFill>
                <a:latin typeface="Avenir Book" charset="0"/>
                <a:ea typeface="Avenir Book" charset="0"/>
                <a:cs typeface="Avenir Book" charset="0"/>
              </a:defRPr>
            </a:lvl1pPr>
          </a:lstStyle>
          <a:p>
            <a:fld id="{2F4E2E3C-FF33-FC45-91A9-BDC48E1E835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7345998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1874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otally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 userDrawn="1"/>
        </p:nvSpPr>
        <p:spPr>
          <a:xfrm>
            <a:off x="-1509889" y="-762000"/>
            <a:ext cx="12192000" cy="251820"/>
          </a:xfrm>
          <a:prstGeom prst="rect">
            <a:avLst/>
          </a:prstGeom>
          <a:solidFill>
            <a:srgbClr val="BC0D0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rgbClr val="000000"/>
                </a:solidFill>
              </a:ln>
              <a:noFill/>
            </a:endParaRPr>
          </a:p>
        </p:txBody>
      </p:sp>
      <p:sp>
        <p:nvSpPr>
          <p:cNvPr id="26" name="TextBox 25"/>
          <p:cNvSpPr txBox="1"/>
          <p:nvPr userDrawn="1"/>
        </p:nvSpPr>
        <p:spPr>
          <a:xfrm>
            <a:off x="6773334" y="73377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2618290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 userDrawn="1"/>
        </p:nvSpPr>
        <p:spPr>
          <a:xfrm>
            <a:off x="2695222" y="4382709"/>
            <a:ext cx="680155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Avenir Book" charset="0"/>
                <a:ea typeface="Avenir Book" charset="0"/>
                <a:cs typeface="Avenir Book" charset="0"/>
              </a:rPr>
              <a:t>Joey Stanley</a:t>
            </a:r>
          </a:p>
          <a:p>
            <a:pPr algn="ctr"/>
            <a:endParaRPr lang="en-US" sz="800" dirty="0" smtClean="0">
              <a:latin typeface="Avenir Book" charset="0"/>
              <a:ea typeface="Avenir Book" charset="0"/>
              <a:cs typeface="Avenir Book" charset="0"/>
            </a:endParaRPr>
          </a:p>
          <a:p>
            <a:pPr algn="ctr"/>
            <a:r>
              <a:rPr lang="en-US" sz="1800" dirty="0" smtClean="0">
                <a:latin typeface="Avenir Book" charset="0"/>
                <a:ea typeface="Avenir Book" charset="0"/>
                <a:cs typeface="Avenir Book" charset="0"/>
              </a:rPr>
              <a:t>University of Georgia</a:t>
            </a:r>
          </a:p>
          <a:p>
            <a:pPr algn="ctr"/>
            <a:r>
              <a:rPr lang="en-US" sz="1800" dirty="0" err="1" smtClean="0">
                <a:latin typeface="Avenir Book" charset="0"/>
                <a:ea typeface="Avenir Book" charset="0"/>
                <a:cs typeface="Avenir Book" charset="0"/>
              </a:rPr>
              <a:t>joeystan@uga.edu	@joey_stan</a:t>
            </a:r>
          </a:p>
          <a:p>
            <a:pPr algn="ctr"/>
            <a:endParaRPr lang="en-US" sz="800" dirty="0" err="1" smtClean="0">
              <a:latin typeface="Avenir Book" charset="0"/>
              <a:ea typeface="Avenir Book" charset="0"/>
              <a:cs typeface="Avenir Book" charset="0"/>
            </a:endParaRPr>
          </a:p>
          <a:p>
            <a:pPr algn="ctr"/>
            <a:r>
              <a:rPr lang="en-US" dirty="0" err="1">
                <a:latin typeface="Avenir Book" charset="0"/>
                <a:ea typeface="Avenir Book" charset="0"/>
                <a:cs typeface="Avenir Book" charset="0"/>
              </a:rPr>
              <a:t>joeystanley.com</a:t>
            </a:r>
            <a:endParaRPr lang="en-US" sz="1800" dirty="0">
              <a:latin typeface="Avenir Book" charset="0"/>
              <a:ea typeface="Avenir Book" charset="0"/>
              <a:cs typeface="Avenir Book" charset="0"/>
            </a:endParaRPr>
          </a:p>
          <a:p>
            <a:pPr algn="ctr"/>
            <a:endParaRPr lang="en-US" sz="18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2" name="TextBox 1"/>
          <p:cNvSpPr txBox="1"/>
          <p:nvPr userDrawn="1"/>
        </p:nvSpPr>
        <p:spPr>
          <a:xfrm>
            <a:off x="836037" y="1549337"/>
            <a:ext cx="105199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Avenir Book" charset="0"/>
                <a:ea typeface="Avenir Book" charset="0"/>
                <a:cs typeface="Avenir Book" charset="0"/>
              </a:rPr>
              <a:t>Thank You!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" hasCustomPrompt="1"/>
          </p:nvPr>
        </p:nvSpPr>
        <p:spPr>
          <a:xfrm>
            <a:off x="609600" y="2968251"/>
            <a:ext cx="10972800" cy="1027368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latin typeface="Avenir Book" charset="0"/>
                <a:ea typeface="Avenir Book" charset="0"/>
                <a:cs typeface="Avenir Book" charset="0"/>
              </a:defRPr>
            </a:lvl1pPr>
            <a:lvl2pPr>
              <a:defRPr sz="2000">
                <a:latin typeface="Garamond"/>
                <a:cs typeface="Garamond"/>
              </a:defRPr>
            </a:lvl2pPr>
            <a:lvl3pPr>
              <a:defRPr sz="1800">
                <a:latin typeface="Garamond"/>
                <a:cs typeface="Garamond"/>
              </a:defRPr>
            </a:lvl3pPr>
            <a:lvl4pPr>
              <a:defRPr sz="1600">
                <a:latin typeface="Garamond"/>
                <a:cs typeface="Garamond"/>
              </a:defRPr>
            </a:lvl4pPr>
            <a:lvl5pPr>
              <a:defRPr sz="1400">
                <a:latin typeface="Garamond"/>
                <a:cs typeface="Garamond"/>
              </a:defRPr>
            </a:lvl5pPr>
          </a:lstStyle>
          <a:p>
            <a:pPr lvl="0"/>
            <a:r>
              <a:rPr lang="x-none" dirty="0" smtClean="0"/>
              <a:t>Special thanks</a:t>
            </a:r>
          </a:p>
        </p:txBody>
      </p:sp>
    </p:spTree>
    <p:extLst>
      <p:ext uri="{BB962C8B-B14F-4D97-AF65-F5344CB8AC3E}">
        <p14:creationId xmlns:p14="http://schemas.microsoft.com/office/powerpoint/2010/main" val="7623552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>
            <a:alpha val="4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6231546"/>
            <a:ext cx="12192000" cy="626454"/>
          </a:xfrm>
          <a:prstGeom prst="rect">
            <a:avLst/>
          </a:prstGeom>
          <a:solidFill>
            <a:srgbClr val="37609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12192000" cy="251820"/>
          </a:xfrm>
          <a:prstGeom prst="rect">
            <a:avLst/>
          </a:prstGeom>
          <a:solidFill>
            <a:srgbClr val="37609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rgbClr val="000000"/>
                </a:solidFill>
              </a:ln>
              <a:noFill/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60798" y="6356350"/>
            <a:ext cx="650991" cy="365125"/>
          </a:xfrm>
          <a:prstGeom prst="rect">
            <a:avLst/>
          </a:prstGeom>
        </p:spPr>
        <p:txBody>
          <a:bodyPr/>
          <a:lstStyle>
            <a:lvl1pPr algn="ctr">
              <a:defRPr sz="1400">
                <a:solidFill>
                  <a:srgbClr val="FFFFFF"/>
                </a:solidFill>
                <a:latin typeface="Avenir Book" charset="0"/>
                <a:ea typeface="Avenir Book" charset="0"/>
                <a:cs typeface="Avenir Book" charset="0"/>
              </a:defRPr>
            </a:lvl1pPr>
          </a:lstStyle>
          <a:p>
            <a:fld id="{2F4E2E3C-FF33-FC45-91A9-BDC48E1E835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7345998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4671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67" r:id="rId6"/>
    <p:sldLayoutId id="2147483671" r:id="rId7"/>
    <p:sldLayoutId id="2147483673" r:id="rId8"/>
  </p:sldLayoutIdLst>
  <p:timing>
    <p:tnLst>
      <p:par>
        <p:cTn id="1" dur="indefinite" restart="never" nodeType="tmRoot"/>
      </p:par>
    </p:tnLst>
  </p:timing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emf"/><Relationship Id="rId3" Type="http://schemas.openxmlformats.org/officeDocument/2006/relationships/image" Target="../media/image8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4" Type="http://schemas.openxmlformats.org/officeDocument/2006/relationships/image" Target="../media/image10.em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4" Type="http://schemas.openxmlformats.org/officeDocument/2006/relationships/image" Target="../media/image12.em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3.emf"/><Relationship Id="rId3" Type="http://schemas.openxmlformats.org/officeDocument/2006/relationships/image" Target="../media/image14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4" Type="http://schemas.openxmlformats.org/officeDocument/2006/relationships/image" Target="../media/image2.emf"/><Relationship Id="rId5" Type="http://schemas.openxmlformats.org/officeDocument/2006/relationships/image" Target="../media/image3.em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4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image" Target="../media/image25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836037" y="1352949"/>
            <a:ext cx="10519929" cy="1118808"/>
          </a:xfrm>
        </p:spPr>
        <p:txBody>
          <a:bodyPr>
            <a:normAutofit fontScale="85000" lnSpcReduction="10000"/>
          </a:bodyPr>
          <a:lstStyle/>
          <a:p>
            <a:r>
              <a:rPr lang="en-US"/>
              <a:t>The perception and production of two vowel mergers </a:t>
            </a:r>
          </a:p>
          <a:p>
            <a:r>
              <a:rPr lang="en-US"/>
              <a:t>in Cowlitz County, Washington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/>
              <a:t>American Dialect Society Annual Meeting</a:t>
            </a:r>
          </a:p>
          <a:p>
            <a:r>
              <a:rPr lang="en-US"/>
              <a:t>Austin, Texas</a:t>
            </a:r>
          </a:p>
          <a:p>
            <a:r>
              <a:rPr lang="en-US"/>
              <a:t>January 5, 2017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695223" y="2752737"/>
            <a:ext cx="6801556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Avenir Book" charset="0"/>
                <a:ea typeface="Avenir Book" charset="0"/>
                <a:cs typeface="Avenir Book" charset="0"/>
              </a:rPr>
              <a:t>Joey Stanley</a:t>
            </a:r>
          </a:p>
          <a:p>
            <a:pPr algn="ctr"/>
            <a:endParaRPr lang="en-US" sz="800" dirty="0" smtClean="0">
              <a:latin typeface="Avenir Book" charset="0"/>
              <a:ea typeface="Avenir Book" charset="0"/>
              <a:cs typeface="Avenir Book" charset="0"/>
            </a:endParaRPr>
          </a:p>
          <a:p>
            <a:pPr algn="ctr"/>
            <a:r>
              <a:rPr lang="en-US" sz="1800" dirty="0" smtClean="0">
                <a:latin typeface="Avenir Book" charset="0"/>
                <a:ea typeface="Avenir Book" charset="0"/>
                <a:cs typeface="Avenir Book" charset="0"/>
              </a:rPr>
              <a:t>University of Georgia</a:t>
            </a:r>
          </a:p>
          <a:p>
            <a:pPr algn="ctr"/>
            <a:r>
              <a:rPr lang="en-US" sz="1800" dirty="0" err="1" smtClean="0">
                <a:latin typeface="Avenir Book" charset="0"/>
                <a:ea typeface="Avenir Book" charset="0"/>
                <a:cs typeface="Avenir Book" charset="0"/>
              </a:rPr>
              <a:t>joeystan@uga.edu	@joey_stan</a:t>
            </a:r>
          </a:p>
          <a:p>
            <a:pPr algn="ctr"/>
            <a:endParaRPr lang="en-US" sz="800" dirty="0" err="1" smtClean="0">
              <a:latin typeface="Avenir Book" charset="0"/>
              <a:ea typeface="Avenir Book" charset="0"/>
              <a:cs typeface="Avenir Book" charset="0"/>
            </a:endParaRPr>
          </a:p>
          <a:p>
            <a:pPr algn="ctr"/>
            <a:r>
              <a:rPr lang="en-US" dirty="0" err="1">
                <a:latin typeface="Avenir Book" charset="0"/>
                <a:ea typeface="Avenir Book" charset="0"/>
                <a:cs typeface="Avenir Book" charset="0"/>
              </a:rPr>
              <a:t>joeystanley.com</a:t>
            </a:r>
            <a:endParaRPr lang="en-US" sz="1800" dirty="0"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446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Results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541125" y="6356350"/>
            <a:ext cx="650875" cy="365125"/>
          </a:xfrm>
        </p:spPr>
        <p:txBody>
          <a:bodyPr/>
          <a:lstStyle/>
          <a:p>
            <a:fld id="{2F4E2E3C-FF33-FC45-91A9-BDC48E1E835D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680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1346908"/>
            <a:ext cx="5012489" cy="4779256"/>
          </a:xfrm>
        </p:spPr>
        <p:txBody>
          <a:bodyPr/>
          <a:lstStyle/>
          <a:p>
            <a:pPr marL="0" indent="0">
              <a:buNone/>
            </a:pPr>
            <a:r>
              <a:rPr lang="is-IS" cap="small"/>
              <a:t>pool</a:t>
            </a:r>
            <a:r>
              <a:rPr lang="is-IS"/>
              <a:t> is higher</a:t>
            </a:r>
          </a:p>
          <a:p>
            <a:pPr marL="0" indent="0">
              <a:buNone/>
            </a:pPr>
            <a:r>
              <a:rPr lang="en-US" cap="small"/>
              <a:t>pulp</a:t>
            </a:r>
            <a:r>
              <a:rPr lang="en-US" i="1"/>
              <a:t> </a:t>
            </a:r>
            <a:r>
              <a:rPr lang="en-US"/>
              <a:t>is lower and fronter</a:t>
            </a:r>
          </a:p>
          <a:p>
            <a:pPr marL="0" indent="0">
              <a:buNone/>
            </a:pPr>
            <a:r>
              <a:rPr lang="en-US" sz="1400"/>
              <a:t>(statistics in appendix slides)</a:t>
            </a:r>
            <a:endParaRPr lang="en-US" sz="1400"/>
          </a:p>
          <a:p>
            <a:pPr marL="0" indent="0">
              <a:buNone/>
            </a:pPr>
            <a:endParaRPr lang="en-US" i="1"/>
          </a:p>
          <a:p>
            <a:pPr marL="0" indent="0">
              <a:buNone/>
            </a:pPr>
            <a:r>
              <a:rPr lang="en-US" cap="small"/>
              <a:t>pull</a:t>
            </a:r>
            <a:r>
              <a:rPr lang="en-US" i="1"/>
              <a:t> = </a:t>
            </a:r>
            <a:r>
              <a:rPr lang="en-US" cap="small"/>
              <a:t>pole</a:t>
            </a:r>
          </a:p>
          <a:p>
            <a:pPr marL="0" indent="0">
              <a:buNone/>
            </a:pPr>
            <a:r>
              <a:rPr lang="is-IS" sz="1400"/>
              <a:t>	(</a:t>
            </a:r>
            <a:r>
              <a:rPr lang="en-US" sz="1400"/>
              <a:t>independent two-sided </a:t>
            </a:r>
            <a:r>
              <a:rPr lang="en-US" sz="1400" i="1"/>
              <a:t>t</a:t>
            </a:r>
            <a:r>
              <a:rPr lang="en-US" sz="1400"/>
              <a:t>-tests</a:t>
            </a:r>
            <a:r>
              <a:rPr lang="is-IS" sz="1400"/>
              <a:t>)</a:t>
            </a:r>
            <a:endParaRPr lang="en-US"/>
          </a:p>
          <a:p>
            <a:pPr marL="0" indent="0">
              <a:buNone/>
            </a:pPr>
            <a:r>
              <a:rPr lang="en-US"/>
              <a:t>	F1:	</a:t>
            </a:r>
            <a:r>
              <a:rPr lang="en-US" i="1"/>
              <a:t>t</a:t>
            </a:r>
            <a:r>
              <a:rPr lang="en-US" baseline="-25000"/>
              <a:t>(</a:t>
            </a:r>
            <a:r>
              <a:rPr lang="hr-HR" baseline="-25000"/>
              <a:t>215.15)</a:t>
            </a:r>
            <a:r>
              <a:rPr lang="hr-HR"/>
              <a:t> = </a:t>
            </a:r>
            <a:r>
              <a:rPr lang="is-IS"/>
              <a:t>0.13, </a:t>
            </a:r>
            <a:r>
              <a:rPr lang="is-IS" i="1"/>
              <a:t>p</a:t>
            </a:r>
            <a:r>
              <a:rPr lang="is-IS"/>
              <a:t> = 0.89</a:t>
            </a:r>
          </a:p>
          <a:p>
            <a:pPr marL="0" indent="0">
              <a:buNone/>
            </a:pPr>
            <a:r>
              <a:rPr lang="is-IS"/>
              <a:t>	F2: </a:t>
            </a:r>
            <a:r>
              <a:rPr lang="en-US" i="1"/>
              <a:t>t</a:t>
            </a:r>
            <a:r>
              <a:rPr lang="en-US" baseline="-25000"/>
              <a:t>(</a:t>
            </a:r>
            <a:r>
              <a:rPr lang="fi-FI" baseline="-25000"/>
              <a:t>253.56</a:t>
            </a:r>
            <a:r>
              <a:rPr lang="hr-HR" baseline="-25000"/>
              <a:t>)</a:t>
            </a:r>
            <a:r>
              <a:rPr lang="hr-HR"/>
              <a:t> = </a:t>
            </a:r>
            <a:r>
              <a:rPr lang="is-IS"/>
              <a:t>2.50, </a:t>
            </a:r>
            <a:r>
              <a:rPr lang="is-IS" i="1"/>
              <a:t>p</a:t>
            </a:r>
            <a:r>
              <a:rPr lang="is-IS"/>
              <a:t> = 0.01</a:t>
            </a:r>
          </a:p>
          <a:p>
            <a:pPr marL="0" indent="0">
              <a:buNone/>
            </a:pPr>
            <a:endParaRPr lang="is-IS" sz="1050"/>
          </a:p>
          <a:p>
            <a:pPr marL="0" indent="0">
              <a:buNone/>
            </a:pPr>
            <a:r>
              <a:rPr lang="is-IS"/>
              <a:t>	Pillai score: 0.02</a:t>
            </a:r>
            <a:r>
              <a:rPr lang="is-IS" sz="1400"/>
              <a:t> (cf. Hay, Warren, &amp; Drager 		2006, Hall-Lew 2010, Nycz &amp; Hall-Lew 2013)</a:t>
            </a:r>
            <a:endParaRPr lang="is-IS"/>
          </a:p>
          <a:p>
            <a:pPr marL="0" indent="0">
              <a:buNone/>
            </a:pPr>
            <a:r>
              <a:rPr lang="is-IS"/>
              <a:t>	Bhattacharyya’s affinity: 0.97</a:t>
            </a:r>
            <a:r>
              <a:rPr lang="is-IS" sz="1400"/>
              <a:t> </a:t>
            </a:r>
          </a:p>
          <a:p>
            <a:pPr marL="0" indent="0">
              <a:buNone/>
            </a:pPr>
            <a:r>
              <a:rPr lang="is-IS" sz="1400"/>
              <a:t>	(cf. Bhattacharyya 1943, Calenge 2006, Johnson 2015)</a:t>
            </a:r>
            <a:endParaRPr lang="is-IS"/>
          </a:p>
          <a:p>
            <a:pPr marL="0" indent="0">
              <a:buNone/>
            </a:pPr>
            <a:endParaRPr lang="is-I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Pre-Laterals: Minimal Pairs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F4E2E3C-FF33-FC45-91A9-BDC48E1E835D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Results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0" y="1342195"/>
            <a:ext cx="5943600" cy="48641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0" y="1342195"/>
            <a:ext cx="5943600" cy="486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79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0" y="1342195"/>
            <a:ext cx="5943600" cy="4864100"/>
          </a:xfrm>
          <a:prstGeom prst="rect">
            <a:avLst/>
          </a:prstGeom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1346908"/>
            <a:ext cx="4615543" cy="4779256"/>
          </a:xfrm>
        </p:spPr>
        <p:txBody>
          <a:bodyPr/>
          <a:lstStyle/>
          <a:p>
            <a:pPr marL="0" indent="0">
              <a:buNone/>
            </a:pPr>
            <a:r>
              <a:rPr lang="en-US" cap="small"/>
              <a:t>pull</a:t>
            </a:r>
            <a:r>
              <a:rPr lang="en-US" i="1"/>
              <a:t> = </a:t>
            </a:r>
            <a:r>
              <a:rPr lang="en-US" cap="small"/>
              <a:t>pole</a:t>
            </a:r>
          </a:p>
          <a:p>
            <a:pPr marL="0" indent="0">
              <a:buNone/>
            </a:pPr>
            <a:r>
              <a:rPr lang="is-IS" sz="1400"/>
              <a:t>	(</a:t>
            </a:r>
            <a:r>
              <a:rPr lang="en-US" sz="1400"/>
              <a:t>independent two-sided </a:t>
            </a:r>
            <a:r>
              <a:rPr lang="en-US" sz="1400" i="1"/>
              <a:t>t</a:t>
            </a:r>
            <a:r>
              <a:rPr lang="en-US" sz="1400"/>
              <a:t>-tests</a:t>
            </a:r>
            <a:r>
              <a:rPr lang="is-IS" sz="1400"/>
              <a:t>)</a:t>
            </a:r>
            <a:endParaRPr lang="en-US"/>
          </a:p>
          <a:p>
            <a:pPr marL="0" indent="0">
              <a:buNone/>
            </a:pPr>
            <a:r>
              <a:rPr lang="en-US"/>
              <a:t>	F1:	</a:t>
            </a:r>
            <a:r>
              <a:rPr lang="en-US" i="1"/>
              <a:t>t</a:t>
            </a:r>
            <a:r>
              <a:rPr lang="en-US" baseline="-25000"/>
              <a:t>(</a:t>
            </a:r>
            <a:r>
              <a:rPr lang="hr-HR" baseline="-25000"/>
              <a:t>191.45)</a:t>
            </a:r>
            <a:r>
              <a:rPr lang="hr-HR"/>
              <a:t> = </a:t>
            </a:r>
            <a:r>
              <a:rPr lang="is-IS"/>
              <a:t>2.06, </a:t>
            </a:r>
            <a:r>
              <a:rPr lang="is-IS" i="1"/>
              <a:t>p</a:t>
            </a:r>
            <a:r>
              <a:rPr lang="is-IS"/>
              <a:t> = 0.04</a:t>
            </a:r>
          </a:p>
          <a:p>
            <a:pPr marL="0" indent="0">
              <a:buNone/>
            </a:pPr>
            <a:r>
              <a:rPr lang="is-IS"/>
              <a:t>	F2: </a:t>
            </a:r>
            <a:r>
              <a:rPr lang="en-US" i="1"/>
              <a:t>t</a:t>
            </a:r>
            <a:r>
              <a:rPr lang="en-US" baseline="-25000"/>
              <a:t>(</a:t>
            </a:r>
            <a:r>
              <a:rPr lang="fi-FI" baseline="-25000"/>
              <a:t>212.96</a:t>
            </a:r>
            <a:r>
              <a:rPr lang="hr-HR" baseline="-25000"/>
              <a:t>)</a:t>
            </a:r>
            <a:r>
              <a:rPr lang="hr-HR"/>
              <a:t> = </a:t>
            </a:r>
            <a:r>
              <a:rPr lang="is-IS"/>
              <a:t>3.88, </a:t>
            </a:r>
            <a:r>
              <a:rPr lang="is-IS" i="1"/>
              <a:t>p</a:t>
            </a:r>
            <a:r>
              <a:rPr lang="is-IS"/>
              <a:t> &lt; 0.001</a:t>
            </a:r>
          </a:p>
          <a:p>
            <a:pPr marL="0" indent="0">
              <a:buNone/>
            </a:pPr>
            <a:endParaRPr lang="is-IS" sz="1050"/>
          </a:p>
          <a:p>
            <a:pPr marL="0" indent="0">
              <a:buNone/>
            </a:pPr>
            <a:r>
              <a:rPr lang="is-IS"/>
              <a:t>	Pillai score: 0.07</a:t>
            </a:r>
          </a:p>
          <a:p>
            <a:pPr marL="0" indent="0">
              <a:buNone/>
            </a:pPr>
            <a:r>
              <a:rPr lang="is-IS"/>
              <a:t>	Bhattacharyya’s affinity: 0.95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Pre-Laterals: Word List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F4E2E3C-FF33-FC45-91A9-BDC48E1E835D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Results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0" y="1342195"/>
            <a:ext cx="5943600" cy="486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37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1346908"/>
            <a:ext cx="4061988" cy="4779256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% = pairs reported merged</a:t>
            </a:r>
          </a:p>
          <a:p>
            <a:pPr marL="0" indent="0">
              <a:buNone/>
            </a:pPr>
            <a:endParaRPr lang="en-US" sz="1400"/>
          </a:p>
          <a:p>
            <a:pPr marL="0" indent="0">
              <a:buNone/>
            </a:pPr>
            <a:r>
              <a:rPr lang="en-US"/>
              <a:t>hesitant responses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Pre-Laterals: Perception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F4E2E3C-FF33-FC45-91A9-BDC48E1E835D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Results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6318940" y="1314273"/>
            <a:ext cx="4340006" cy="4811891"/>
            <a:chOff x="3995628" y="1192141"/>
            <a:chExt cx="4340006" cy="4811891"/>
          </a:xfrm>
        </p:grpSpPr>
        <p:grpSp>
          <p:nvGrpSpPr>
            <p:cNvPr id="7" name="Group 6"/>
            <p:cNvGrpSpPr/>
            <p:nvPr/>
          </p:nvGrpSpPr>
          <p:grpSpPr>
            <a:xfrm>
              <a:off x="4017907" y="1982697"/>
              <a:ext cx="1828800" cy="1828800"/>
              <a:chOff x="9027210" y="3857747"/>
              <a:chExt cx="1828800" cy="1828800"/>
            </a:xfrm>
          </p:grpSpPr>
          <p:sp>
            <p:nvSpPr>
              <p:cNvPr id="8" name="Oval 7"/>
              <p:cNvSpPr/>
              <p:nvPr/>
            </p:nvSpPr>
            <p:spPr>
              <a:xfrm>
                <a:off x="9027210" y="3857747"/>
                <a:ext cx="1828800" cy="182880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9615533" y="4470812"/>
                <a:ext cx="52942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b="1">
                    <a:solidFill>
                      <a:schemeClr val="bg1"/>
                    </a:solidFill>
                  </a:rPr>
                  <a:t>ʊl</a:t>
                </a:r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9154280" y="4137796"/>
                <a:ext cx="5661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>
                    <a:solidFill>
                      <a:schemeClr val="bg1"/>
                    </a:solidFill>
                    <a:latin typeface="Avenir Book" charset="0"/>
                    <a:ea typeface="Avenir Book" charset="0"/>
                    <a:cs typeface="Avenir Book" charset="0"/>
                  </a:rPr>
                  <a:t>pull</a:t>
                </a: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 rot="1819301">
                <a:off x="10260450" y="4102149"/>
                <a:ext cx="1847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US">
                  <a:solidFill>
                    <a:schemeClr val="bg1"/>
                  </a:solidFill>
                  <a:latin typeface="Avenir Book" charset="0"/>
                  <a:ea typeface="Avenir Book" charset="0"/>
                  <a:cs typeface="Avenir Book" charset="0"/>
                </a:endParaRP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10047450" y="5044200"/>
                <a:ext cx="5661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>
                    <a:solidFill>
                      <a:schemeClr val="bg1"/>
                    </a:solidFill>
                    <a:latin typeface="Avenir Book" charset="0"/>
                    <a:ea typeface="Avenir Book" charset="0"/>
                    <a:cs typeface="Avenir Book" charset="0"/>
                  </a:rPr>
                  <a:t>bull</a:t>
                </a:r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9224905" y="5071151"/>
                <a:ext cx="4940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>
                    <a:solidFill>
                      <a:schemeClr val="bg1"/>
                    </a:solidFill>
                    <a:latin typeface="Avenir Book" charset="0"/>
                    <a:ea typeface="Avenir Book" charset="0"/>
                    <a:cs typeface="Avenir Book" charset="0"/>
                  </a:rPr>
                  <a:t>full</a:t>
                </a:r>
              </a:p>
            </p:txBody>
          </p:sp>
        </p:grpSp>
        <p:grpSp>
          <p:nvGrpSpPr>
            <p:cNvPr id="14" name="Group 13"/>
            <p:cNvGrpSpPr/>
            <p:nvPr/>
          </p:nvGrpSpPr>
          <p:grpSpPr>
            <a:xfrm>
              <a:off x="3995628" y="4175232"/>
              <a:ext cx="1849117" cy="1828800"/>
              <a:chOff x="7120792" y="4259638"/>
              <a:chExt cx="1849117" cy="1828800"/>
            </a:xfrm>
          </p:grpSpPr>
          <p:grpSp>
            <p:nvGrpSpPr>
              <p:cNvPr id="15" name="Group 14"/>
              <p:cNvGrpSpPr/>
              <p:nvPr/>
            </p:nvGrpSpPr>
            <p:grpSpPr>
              <a:xfrm>
                <a:off x="7120792" y="4259638"/>
                <a:ext cx="1849117" cy="1828800"/>
                <a:chOff x="9006893" y="3857747"/>
                <a:chExt cx="1849117" cy="1828800"/>
              </a:xfrm>
            </p:grpSpPr>
            <p:sp>
              <p:nvSpPr>
                <p:cNvPr id="18" name="Oval 17"/>
                <p:cNvSpPr/>
                <p:nvPr/>
              </p:nvSpPr>
              <p:spPr>
                <a:xfrm>
                  <a:off x="9027210" y="3857747"/>
                  <a:ext cx="1828800" cy="18288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" name="TextBox 18"/>
                <p:cNvSpPr txBox="1"/>
                <p:nvPr/>
              </p:nvSpPr>
              <p:spPr>
                <a:xfrm>
                  <a:off x="9655008" y="4458425"/>
                  <a:ext cx="485316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200" b="1">
                      <a:solidFill>
                        <a:schemeClr val="bg1"/>
                      </a:solidFill>
                    </a:rPr>
                    <a:t>ʌl</a:t>
                  </a:r>
                </a:p>
              </p:txBody>
            </p:sp>
            <p:sp>
              <p:nvSpPr>
                <p:cNvPr id="20" name="TextBox 19"/>
                <p:cNvSpPr txBox="1"/>
                <p:nvPr/>
              </p:nvSpPr>
              <p:spPr>
                <a:xfrm>
                  <a:off x="9006893" y="4304592"/>
                  <a:ext cx="76976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>
                      <a:solidFill>
                        <a:schemeClr val="bg1"/>
                      </a:solidFill>
                      <a:latin typeface="Avenir Book" charset="0"/>
                      <a:ea typeface="Avenir Book" charset="0"/>
                      <a:cs typeface="Avenir Book" charset="0"/>
                    </a:rPr>
                    <a:t>(pulp)</a:t>
                  </a:r>
                </a:p>
              </p:txBody>
            </p:sp>
            <p:sp>
              <p:nvSpPr>
                <p:cNvPr id="21" name="TextBox 20"/>
                <p:cNvSpPr txBox="1"/>
                <p:nvPr/>
              </p:nvSpPr>
              <p:spPr>
                <a:xfrm>
                  <a:off x="10152900" y="4222744"/>
                  <a:ext cx="55335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>
                      <a:solidFill>
                        <a:schemeClr val="bg1"/>
                      </a:solidFill>
                      <a:latin typeface="Avenir Book" charset="0"/>
                      <a:ea typeface="Avenir Book" charset="0"/>
                      <a:cs typeface="Avenir Book" charset="0"/>
                    </a:rPr>
                    <a:t>hull</a:t>
                  </a:r>
                </a:p>
              </p:txBody>
            </p:sp>
          </p:grpSp>
          <p:sp>
            <p:nvSpPr>
              <p:cNvPr id="16" name="TextBox 15"/>
              <p:cNvSpPr txBox="1"/>
              <p:nvPr/>
            </p:nvSpPr>
            <p:spPr>
              <a:xfrm>
                <a:off x="7677270" y="5604500"/>
                <a:ext cx="5661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>
                    <a:solidFill>
                      <a:schemeClr val="bg1"/>
                    </a:solidFill>
                    <a:latin typeface="Avenir Book" charset="0"/>
                    <a:ea typeface="Avenir Book" charset="0"/>
                    <a:cs typeface="Avenir Book" charset="0"/>
                  </a:rPr>
                  <a:t>dull</a:t>
                </a: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7700223" y="4426130"/>
                <a:ext cx="5661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>
                    <a:solidFill>
                      <a:schemeClr val="bg1"/>
                    </a:solidFill>
                    <a:latin typeface="Avenir Book" charset="0"/>
                    <a:ea typeface="Avenir Book" charset="0"/>
                    <a:cs typeface="Avenir Book" charset="0"/>
                  </a:rPr>
                  <a:t>gull</a:t>
                </a:r>
              </a:p>
            </p:txBody>
          </p:sp>
        </p:grpSp>
        <p:grpSp>
          <p:nvGrpSpPr>
            <p:cNvPr id="22" name="Group 21"/>
            <p:cNvGrpSpPr/>
            <p:nvPr/>
          </p:nvGrpSpPr>
          <p:grpSpPr>
            <a:xfrm>
              <a:off x="6506834" y="3426845"/>
              <a:ext cx="1828800" cy="1828800"/>
              <a:chOff x="9631998" y="3511251"/>
              <a:chExt cx="1828800" cy="1828800"/>
            </a:xfrm>
          </p:grpSpPr>
          <p:grpSp>
            <p:nvGrpSpPr>
              <p:cNvPr id="23" name="Group 22"/>
              <p:cNvGrpSpPr/>
              <p:nvPr/>
            </p:nvGrpSpPr>
            <p:grpSpPr>
              <a:xfrm>
                <a:off x="9631998" y="3511251"/>
                <a:ext cx="1828800" cy="1828800"/>
                <a:chOff x="9027210" y="3857747"/>
                <a:chExt cx="1828800" cy="1828800"/>
              </a:xfrm>
            </p:grpSpPr>
            <p:sp>
              <p:nvSpPr>
                <p:cNvPr id="26" name="Oval 25"/>
                <p:cNvSpPr/>
                <p:nvPr/>
              </p:nvSpPr>
              <p:spPr>
                <a:xfrm>
                  <a:off x="9027210" y="3857747"/>
                  <a:ext cx="1828800" cy="18288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" name="TextBox 26"/>
                <p:cNvSpPr txBox="1"/>
                <p:nvPr/>
              </p:nvSpPr>
              <p:spPr>
                <a:xfrm>
                  <a:off x="9648527" y="4440677"/>
                  <a:ext cx="586166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200" b="1">
                      <a:solidFill>
                        <a:schemeClr val="bg1"/>
                      </a:solidFill>
                    </a:rPr>
                    <a:t>ol</a:t>
                  </a:r>
                </a:p>
              </p:txBody>
            </p:sp>
            <p:sp>
              <p:nvSpPr>
                <p:cNvPr id="28" name="TextBox 27"/>
                <p:cNvSpPr txBox="1"/>
                <p:nvPr/>
              </p:nvSpPr>
              <p:spPr>
                <a:xfrm>
                  <a:off x="9059247" y="4269812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>
                      <a:solidFill>
                        <a:schemeClr val="bg1"/>
                      </a:solidFill>
                      <a:latin typeface="Avenir Book" charset="0"/>
                      <a:ea typeface="Avenir Book" charset="0"/>
                      <a:cs typeface="Avenir Book" charset="0"/>
                    </a:rPr>
                    <a:t>pole</a:t>
                  </a:r>
                </a:p>
              </p:txBody>
            </p:sp>
            <p:sp>
              <p:nvSpPr>
                <p:cNvPr id="29" name="TextBox 28"/>
                <p:cNvSpPr txBox="1"/>
                <p:nvPr/>
              </p:nvSpPr>
              <p:spPr>
                <a:xfrm>
                  <a:off x="10131950" y="4209665"/>
                  <a:ext cx="63350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>
                      <a:solidFill>
                        <a:schemeClr val="bg1"/>
                      </a:solidFill>
                      <a:latin typeface="Avenir Book" charset="0"/>
                      <a:ea typeface="Avenir Book" charset="0"/>
                      <a:cs typeface="Avenir Book" charset="0"/>
                    </a:rPr>
                    <a:t>hole</a:t>
                  </a:r>
                </a:p>
              </p:txBody>
            </p:sp>
            <p:sp>
              <p:nvSpPr>
                <p:cNvPr id="30" name="TextBox 29"/>
                <p:cNvSpPr txBox="1"/>
                <p:nvPr/>
              </p:nvSpPr>
              <p:spPr>
                <a:xfrm>
                  <a:off x="10131877" y="4936312"/>
                  <a:ext cx="68480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>
                      <a:solidFill>
                        <a:schemeClr val="bg1"/>
                      </a:solidFill>
                      <a:latin typeface="Avenir Book" charset="0"/>
                      <a:ea typeface="Avenir Book" charset="0"/>
                      <a:cs typeface="Avenir Book" charset="0"/>
                    </a:rPr>
                    <a:t>bowl</a:t>
                  </a:r>
                </a:p>
              </p:txBody>
            </p:sp>
            <p:sp>
              <p:nvSpPr>
                <p:cNvPr id="31" name="TextBox 30"/>
                <p:cNvSpPr txBox="1"/>
                <p:nvPr/>
              </p:nvSpPr>
              <p:spPr>
                <a:xfrm>
                  <a:off x="9047474" y="4965472"/>
                  <a:ext cx="56618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>
                      <a:solidFill>
                        <a:schemeClr val="bg1"/>
                      </a:solidFill>
                      <a:latin typeface="Avenir Book" charset="0"/>
                      <a:ea typeface="Avenir Book" charset="0"/>
                      <a:cs typeface="Avenir Book" charset="0"/>
                    </a:rPr>
                    <a:t>foal</a:t>
                  </a:r>
                </a:p>
              </p:txBody>
            </p:sp>
          </p:grpSp>
          <p:sp>
            <p:nvSpPr>
              <p:cNvPr id="24" name="TextBox 23"/>
              <p:cNvSpPr txBox="1"/>
              <p:nvPr/>
            </p:nvSpPr>
            <p:spPr>
              <a:xfrm>
                <a:off x="10153820" y="4885969"/>
                <a:ext cx="6463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>
                    <a:solidFill>
                      <a:schemeClr val="bg1"/>
                    </a:solidFill>
                    <a:latin typeface="Avenir Book" charset="0"/>
                    <a:ea typeface="Avenir Book" charset="0"/>
                    <a:cs typeface="Avenir Book" charset="0"/>
                  </a:rPr>
                  <a:t>dole</a:t>
                </a: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10163477" y="3634524"/>
                <a:ext cx="6383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>
                    <a:solidFill>
                      <a:schemeClr val="bg1"/>
                    </a:solidFill>
                    <a:latin typeface="Avenir Book" charset="0"/>
                    <a:ea typeface="Avenir Book" charset="0"/>
                    <a:cs typeface="Avenir Book" charset="0"/>
                  </a:rPr>
                  <a:t>goal</a:t>
                </a:r>
              </a:p>
            </p:txBody>
          </p:sp>
        </p:grpSp>
        <p:grpSp>
          <p:nvGrpSpPr>
            <p:cNvPr id="32" name="Group 31"/>
            <p:cNvGrpSpPr/>
            <p:nvPr/>
          </p:nvGrpSpPr>
          <p:grpSpPr>
            <a:xfrm>
              <a:off x="6506834" y="1192141"/>
              <a:ext cx="1828800" cy="1828800"/>
              <a:chOff x="9631998" y="1276547"/>
              <a:chExt cx="1828800" cy="1828800"/>
            </a:xfrm>
          </p:grpSpPr>
          <p:grpSp>
            <p:nvGrpSpPr>
              <p:cNvPr id="33" name="Group 32"/>
              <p:cNvGrpSpPr/>
              <p:nvPr/>
            </p:nvGrpSpPr>
            <p:grpSpPr>
              <a:xfrm>
                <a:off x="9631998" y="1276547"/>
                <a:ext cx="1828800" cy="1828800"/>
                <a:chOff x="9027210" y="3857747"/>
                <a:chExt cx="1828800" cy="1828800"/>
              </a:xfrm>
            </p:grpSpPr>
            <p:sp>
              <p:nvSpPr>
                <p:cNvPr id="37" name="Oval 36"/>
                <p:cNvSpPr/>
                <p:nvPr/>
              </p:nvSpPr>
              <p:spPr>
                <a:xfrm>
                  <a:off x="9027210" y="3857747"/>
                  <a:ext cx="1828800" cy="18288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" name="TextBox 37"/>
                <p:cNvSpPr txBox="1"/>
                <p:nvPr/>
              </p:nvSpPr>
              <p:spPr>
                <a:xfrm>
                  <a:off x="9608931" y="4479690"/>
                  <a:ext cx="634657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200" b="1">
                      <a:solidFill>
                        <a:schemeClr val="bg1"/>
                      </a:solidFill>
                    </a:rPr>
                    <a:t>ul</a:t>
                  </a:r>
                </a:p>
              </p:txBody>
            </p:sp>
            <p:sp>
              <p:nvSpPr>
                <p:cNvPr id="39" name="TextBox 38"/>
                <p:cNvSpPr txBox="1"/>
                <p:nvPr/>
              </p:nvSpPr>
              <p:spPr>
                <a:xfrm>
                  <a:off x="9034792" y="4292262"/>
                  <a:ext cx="65434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>
                      <a:solidFill>
                        <a:schemeClr val="bg1"/>
                      </a:solidFill>
                      <a:latin typeface="Avenir Book" charset="0"/>
                      <a:ea typeface="Avenir Book" charset="0"/>
                      <a:cs typeface="Avenir Book" charset="0"/>
                    </a:rPr>
                    <a:t>pool</a:t>
                  </a:r>
                </a:p>
              </p:txBody>
            </p:sp>
            <p:sp>
              <p:nvSpPr>
                <p:cNvPr id="40" name="TextBox 39"/>
                <p:cNvSpPr txBox="1"/>
                <p:nvPr/>
              </p:nvSpPr>
              <p:spPr>
                <a:xfrm>
                  <a:off x="10055006" y="4310935"/>
                  <a:ext cx="78739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>
                      <a:solidFill>
                        <a:schemeClr val="bg1"/>
                      </a:solidFill>
                      <a:latin typeface="Avenir Book" charset="0"/>
                      <a:ea typeface="Avenir Book" charset="0"/>
                      <a:cs typeface="Avenir Book" charset="0"/>
                    </a:rPr>
                    <a:t>who’ll</a:t>
                  </a:r>
                </a:p>
              </p:txBody>
            </p:sp>
            <p:sp>
              <p:nvSpPr>
                <p:cNvPr id="41" name="TextBox 40"/>
                <p:cNvSpPr txBox="1"/>
                <p:nvPr/>
              </p:nvSpPr>
              <p:spPr>
                <a:xfrm>
                  <a:off x="9093982" y="4963949"/>
                  <a:ext cx="58221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>
                      <a:solidFill>
                        <a:schemeClr val="bg1"/>
                      </a:solidFill>
                      <a:latin typeface="Avenir Book" charset="0"/>
                      <a:ea typeface="Avenir Book" charset="0"/>
                      <a:cs typeface="Avenir Book" charset="0"/>
                    </a:rPr>
                    <a:t>fool</a:t>
                  </a:r>
                </a:p>
              </p:txBody>
            </p:sp>
          </p:grpSp>
          <p:sp>
            <p:nvSpPr>
              <p:cNvPr id="35" name="TextBox 34"/>
              <p:cNvSpPr txBox="1"/>
              <p:nvPr/>
            </p:nvSpPr>
            <p:spPr>
              <a:xfrm>
                <a:off x="10236738" y="2641241"/>
                <a:ext cx="6383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>
                    <a:solidFill>
                      <a:schemeClr val="bg1"/>
                    </a:solidFill>
                    <a:latin typeface="Avenir Book" charset="0"/>
                    <a:ea typeface="Avenir Book" charset="0"/>
                    <a:cs typeface="Avenir Book" charset="0"/>
                  </a:rPr>
                  <a:t>duel</a:t>
                </a:r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10104223" y="1400940"/>
                <a:ext cx="7745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>
                    <a:solidFill>
                      <a:schemeClr val="bg1"/>
                    </a:solidFill>
                    <a:latin typeface="Avenir Book" charset="0"/>
                    <a:ea typeface="Avenir Book" charset="0"/>
                    <a:cs typeface="Avenir Book" charset="0"/>
                  </a:rPr>
                  <a:t>ghoul</a:t>
                </a:r>
              </a:p>
            </p:txBody>
          </p:sp>
        </p:grpSp>
      </p:grpSp>
      <p:grpSp>
        <p:nvGrpSpPr>
          <p:cNvPr id="71" name="Group 70"/>
          <p:cNvGrpSpPr/>
          <p:nvPr/>
        </p:nvGrpSpPr>
        <p:grpSpPr>
          <a:xfrm>
            <a:off x="7489662" y="2263949"/>
            <a:ext cx="2018852" cy="758348"/>
            <a:chOff x="7489662" y="2263949"/>
            <a:chExt cx="2018852" cy="758348"/>
          </a:xfrm>
        </p:grpSpPr>
        <p:cxnSp>
          <p:nvCxnSpPr>
            <p:cNvPr id="48" name="Straight Connector 47"/>
            <p:cNvCxnSpPr/>
            <p:nvPr/>
          </p:nvCxnSpPr>
          <p:spPr>
            <a:xfrm flipV="1">
              <a:off x="7489662" y="2263949"/>
              <a:ext cx="2018852" cy="758348"/>
            </a:xfrm>
            <a:prstGeom prst="line">
              <a:avLst/>
            </a:prstGeom>
            <a:ln>
              <a:headEnd type="triangle" w="lg" len="lg"/>
              <a:tailEnd type="triangle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59" name="Oval 58"/>
            <p:cNvSpPr/>
            <p:nvPr/>
          </p:nvSpPr>
          <p:spPr>
            <a:xfrm>
              <a:off x="8168057" y="2321577"/>
              <a:ext cx="669671" cy="663421"/>
            </a:xfrm>
            <a:prstGeom prst="ellipse">
              <a:avLst/>
            </a:prstGeom>
            <a:solidFill>
              <a:schemeClr val="tx1"/>
            </a:solidFill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8223844" y="2494553"/>
              <a:ext cx="665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rgbClr val="FFFFFF"/>
                  </a:solidFill>
                  <a:latin typeface="Avenir Book" charset="0"/>
                  <a:ea typeface="Avenir Book" charset="0"/>
                  <a:cs typeface="Avenir Book" charset="0"/>
                </a:rPr>
                <a:t>17%</a:t>
              </a:r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7495975" y="4475803"/>
            <a:ext cx="2018852" cy="758348"/>
            <a:chOff x="7495975" y="4475803"/>
            <a:chExt cx="2018852" cy="758348"/>
          </a:xfrm>
        </p:grpSpPr>
        <p:cxnSp>
          <p:nvCxnSpPr>
            <p:cNvPr id="50" name="Straight Connector 49"/>
            <p:cNvCxnSpPr/>
            <p:nvPr/>
          </p:nvCxnSpPr>
          <p:spPr>
            <a:xfrm flipV="1">
              <a:off x="7495975" y="4475803"/>
              <a:ext cx="2018852" cy="758348"/>
            </a:xfrm>
            <a:prstGeom prst="line">
              <a:avLst/>
            </a:prstGeom>
            <a:ln>
              <a:headEnd type="triangle" w="lg" len="lg"/>
              <a:tailEnd type="triangle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62" name="Oval 61"/>
            <p:cNvSpPr/>
            <p:nvPr/>
          </p:nvSpPr>
          <p:spPr>
            <a:xfrm>
              <a:off x="8165951" y="4523266"/>
              <a:ext cx="669671" cy="663421"/>
            </a:xfrm>
            <a:prstGeom prst="ellipse">
              <a:avLst/>
            </a:prstGeom>
            <a:solidFill>
              <a:schemeClr val="tx1"/>
            </a:solidFill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8203246" y="4699980"/>
              <a:ext cx="665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rgbClr val="FFFFFF"/>
                  </a:solidFill>
                  <a:latin typeface="Avenir Book" charset="0"/>
                  <a:ea typeface="Avenir Book" charset="0"/>
                  <a:cs typeface="Avenir Book" charset="0"/>
                </a:rPr>
                <a:t>14%</a:t>
              </a:r>
            </a:p>
          </p:txBody>
        </p:sp>
      </p:grpSp>
      <p:grpSp>
        <p:nvGrpSpPr>
          <p:cNvPr id="75" name="Group 74"/>
          <p:cNvGrpSpPr/>
          <p:nvPr/>
        </p:nvGrpSpPr>
        <p:grpSpPr>
          <a:xfrm>
            <a:off x="7469290" y="3149782"/>
            <a:ext cx="2018852" cy="1204053"/>
            <a:chOff x="7469290" y="3149782"/>
            <a:chExt cx="2018852" cy="1204053"/>
          </a:xfrm>
        </p:grpSpPr>
        <p:cxnSp>
          <p:nvCxnSpPr>
            <p:cNvPr id="51" name="Straight Connector 50"/>
            <p:cNvCxnSpPr/>
            <p:nvPr/>
          </p:nvCxnSpPr>
          <p:spPr>
            <a:xfrm>
              <a:off x="7469290" y="3149782"/>
              <a:ext cx="2018852" cy="1204053"/>
            </a:xfrm>
            <a:prstGeom prst="line">
              <a:avLst/>
            </a:prstGeom>
            <a:ln>
              <a:headEnd type="triangle" w="lg" len="lg"/>
              <a:tailEnd type="triangle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63" name="Oval 62"/>
            <p:cNvSpPr/>
            <p:nvPr/>
          </p:nvSpPr>
          <p:spPr>
            <a:xfrm>
              <a:off x="8151029" y="3438025"/>
              <a:ext cx="669671" cy="663421"/>
            </a:xfrm>
            <a:prstGeom prst="ellipse">
              <a:avLst/>
            </a:prstGeom>
            <a:solidFill>
              <a:schemeClr val="tx1"/>
            </a:solidFill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8196765" y="3616831"/>
              <a:ext cx="665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rgbClr val="FFFFFF"/>
                  </a:solidFill>
                  <a:latin typeface="Avenir Book" charset="0"/>
                  <a:ea typeface="Avenir Book" charset="0"/>
                  <a:cs typeface="Avenir Book" charset="0"/>
                </a:rPr>
                <a:t>23%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37410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1346908"/>
            <a:ext cx="4996543" cy="4779256"/>
          </a:xfrm>
        </p:spPr>
        <p:txBody>
          <a:bodyPr/>
          <a:lstStyle/>
          <a:p>
            <a:pPr marL="0" indent="0">
              <a:buNone/>
            </a:pPr>
            <a:r>
              <a:rPr lang="en-US" cap="small"/>
              <a:t>merry</a:t>
            </a:r>
            <a:r>
              <a:rPr lang="en-US"/>
              <a:t> = </a:t>
            </a:r>
            <a:r>
              <a:rPr lang="en-US" cap="small"/>
              <a:t>marry</a:t>
            </a:r>
            <a:r>
              <a:rPr lang="en-US"/>
              <a:t>—no doubt about it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 cap="small"/>
              <a:t>m</a:t>
            </a:r>
            <a:r>
              <a:rPr lang="en-US" cap="small"/>
              <a:t>ary</a:t>
            </a:r>
            <a:r>
              <a:rPr lang="en-US"/>
              <a:t> slightly</a:t>
            </a:r>
            <a:r>
              <a:rPr lang="en-US" sz="2000"/>
              <a:t> </a:t>
            </a:r>
            <a:r>
              <a:rPr lang="en-US"/>
              <a:t>higher than </a:t>
            </a:r>
            <a:r>
              <a:rPr lang="en-US" cap="small"/>
              <a:t>m{e,a}rry</a:t>
            </a:r>
          </a:p>
          <a:p>
            <a:pPr marL="0" indent="0">
              <a:buNone/>
            </a:pPr>
            <a:r>
              <a:rPr lang="en-US" sz="1400"/>
              <a:t>	(independent one-sided </a:t>
            </a:r>
            <a:r>
              <a:rPr lang="en-US" sz="1400" i="1"/>
              <a:t>t</a:t>
            </a:r>
            <a:r>
              <a:rPr lang="en-US" sz="1400"/>
              <a:t>-tests)</a:t>
            </a:r>
          </a:p>
          <a:p>
            <a:pPr marL="0" indent="0">
              <a:buNone/>
            </a:pPr>
            <a:r>
              <a:rPr lang="en-US"/>
              <a:t>	F1:	</a:t>
            </a:r>
            <a:r>
              <a:rPr lang="en-US" i="1"/>
              <a:t>t</a:t>
            </a:r>
            <a:r>
              <a:rPr lang="en-US" baseline="-25000"/>
              <a:t>(175.87</a:t>
            </a:r>
            <a:r>
              <a:rPr lang="hr-HR" baseline="-25000"/>
              <a:t>)</a:t>
            </a:r>
            <a:r>
              <a:rPr lang="hr-HR"/>
              <a:t> = –6.44</a:t>
            </a:r>
            <a:r>
              <a:rPr lang="is-IS"/>
              <a:t>, </a:t>
            </a:r>
            <a:r>
              <a:rPr lang="is-IS" i="1"/>
              <a:t>p</a:t>
            </a:r>
            <a:r>
              <a:rPr lang="is-IS"/>
              <a:t> &lt; 0.001</a:t>
            </a:r>
          </a:p>
          <a:p>
            <a:pPr marL="0" indent="0">
              <a:buNone/>
            </a:pPr>
            <a:r>
              <a:rPr lang="is-IS"/>
              <a:t>	F2: </a:t>
            </a:r>
            <a:r>
              <a:rPr lang="en-US" i="1"/>
              <a:t>t</a:t>
            </a:r>
            <a:r>
              <a:rPr lang="en-US" baseline="-25000"/>
              <a:t>(</a:t>
            </a:r>
            <a:r>
              <a:rPr lang="nb-NO" baseline="-25000"/>
              <a:t>188.15</a:t>
            </a:r>
            <a:r>
              <a:rPr lang="hr-HR" baseline="-25000"/>
              <a:t>)</a:t>
            </a:r>
            <a:r>
              <a:rPr lang="hr-HR"/>
              <a:t> =  </a:t>
            </a:r>
            <a:r>
              <a:rPr lang="en-US"/>
              <a:t>4.36</a:t>
            </a:r>
            <a:r>
              <a:rPr lang="is-IS"/>
              <a:t>, </a:t>
            </a:r>
            <a:r>
              <a:rPr lang="is-IS" i="1"/>
              <a:t>p</a:t>
            </a:r>
            <a:r>
              <a:rPr lang="is-IS"/>
              <a:t> &lt; 0.001</a:t>
            </a:r>
          </a:p>
          <a:p>
            <a:pPr marL="0" indent="0">
              <a:buNone/>
            </a:pPr>
            <a:endParaRPr lang="is-IS" sz="1050"/>
          </a:p>
          <a:p>
            <a:pPr marL="0" indent="0">
              <a:buNone/>
            </a:pPr>
            <a:r>
              <a:rPr lang="is-IS"/>
              <a:t>	Pillai score: 0.20</a:t>
            </a:r>
          </a:p>
          <a:p>
            <a:pPr marL="0" indent="0">
              <a:buNone/>
            </a:pPr>
            <a:r>
              <a:rPr lang="is-IS"/>
              <a:t>	Bhattacharyya’s affinity: 0.90</a:t>
            </a:r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Pre-Rhotics: Word List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F4E2E3C-FF33-FC45-91A9-BDC48E1E835D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Results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0" y="1342279"/>
            <a:ext cx="5943600" cy="48641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0" y="1342195"/>
            <a:ext cx="5943600" cy="486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774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1346908"/>
            <a:ext cx="4996543" cy="4779256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(near-)complete merger</a:t>
            </a:r>
          </a:p>
          <a:p>
            <a:pPr marL="0" indent="0">
              <a:buNone/>
            </a:pPr>
            <a:r>
              <a:rPr lang="en-US"/>
              <a:t>	</a:t>
            </a:r>
            <a:r>
              <a:rPr lang="en-US" sz="1800"/>
              <a:t>hint of a three-way distinction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slight </a:t>
            </a:r>
            <a:r>
              <a:rPr lang="en-US" cap="small"/>
              <a:t>m</a:t>
            </a:r>
            <a:r>
              <a:rPr lang="en-US" cap="small"/>
              <a:t>ary~marry</a:t>
            </a:r>
            <a:r>
              <a:rPr lang="en-US"/>
              <a:t> distinction</a:t>
            </a:r>
          </a:p>
          <a:p>
            <a:pPr marL="0" indent="0">
              <a:buNone/>
            </a:pPr>
            <a:r>
              <a:rPr lang="en-US" sz="1400"/>
              <a:t>	(independent one-sided </a:t>
            </a:r>
            <a:r>
              <a:rPr lang="en-US" sz="1400" i="1"/>
              <a:t>t</a:t>
            </a:r>
            <a:r>
              <a:rPr lang="en-US" sz="1400"/>
              <a:t>-tests)</a:t>
            </a:r>
          </a:p>
          <a:p>
            <a:pPr marL="0" indent="0">
              <a:buNone/>
            </a:pPr>
            <a:r>
              <a:rPr lang="en-US"/>
              <a:t>	F1:	</a:t>
            </a:r>
            <a:r>
              <a:rPr lang="en-US" i="1"/>
              <a:t>t</a:t>
            </a:r>
            <a:r>
              <a:rPr lang="en-US" baseline="-25000"/>
              <a:t>(212.07</a:t>
            </a:r>
            <a:r>
              <a:rPr lang="hr-HR" baseline="-25000"/>
              <a:t>)</a:t>
            </a:r>
            <a:r>
              <a:rPr lang="hr-HR"/>
              <a:t> = –4.11</a:t>
            </a:r>
            <a:r>
              <a:rPr lang="is-IS"/>
              <a:t>, </a:t>
            </a:r>
            <a:r>
              <a:rPr lang="is-IS" i="1"/>
              <a:t>p</a:t>
            </a:r>
            <a:r>
              <a:rPr lang="is-IS"/>
              <a:t> &lt; 0.001</a:t>
            </a:r>
          </a:p>
          <a:p>
            <a:pPr marL="0" indent="0">
              <a:buNone/>
            </a:pPr>
            <a:r>
              <a:rPr lang="is-IS"/>
              <a:t>	F2: </a:t>
            </a:r>
            <a:r>
              <a:rPr lang="en-US" i="1"/>
              <a:t>t</a:t>
            </a:r>
            <a:r>
              <a:rPr lang="en-US" baseline="-25000"/>
              <a:t>(</a:t>
            </a:r>
            <a:r>
              <a:rPr lang="nb-NO" baseline="-25000"/>
              <a:t>257.82</a:t>
            </a:r>
            <a:r>
              <a:rPr lang="hr-HR" baseline="-25000"/>
              <a:t>)</a:t>
            </a:r>
            <a:r>
              <a:rPr lang="hr-HR"/>
              <a:t> =  </a:t>
            </a:r>
            <a:r>
              <a:rPr lang="en-US"/>
              <a:t>2.67</a:t>
            </a:r>
            <a:r>
              <a:rPr lang="is-IS"/>
              <a:t>, </a:t>
            </a:r>
            <a:r>
              <a:rPr lang="is-IS" i="1"/>
              <a:t>p</a:t>
            </a:r>
            <a:r>
              <a:rPr lang="is-IS"/>
              <a:t> = 0.004</a:t>
            </a:r>
          </a:p>
          <a:p>
            <a:pPr marL="0" indent="0">
              <a:buNone/>
            </a:pPr>
            <a:r>
              <a:rPr lang="en-US" sz="1050"/>
              <a:t>	</a:t>
            </a:r>
          </a:p>
          <a:p>
            <a:pPr marL="0" indent="0">
              <a:buNone/>
            </a:pPr>
            <a:r>
              <a:rPr lang="en-US"/>
              <a:t>	Pillai score: 0.13</a:t>
            </a:r>
          </a:p>
          <a:p>
            <a:pPr marL="0" indent="0">
              <a:buNone/>
            </a:pPr>
            <a:r>
              <a:rPr lang="en-US"/>
              <a:t>	Bhattacharyya’s affinity: 0.94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“phoneme continuum”?</a:t>
            </a:r>
          </a:p>
          <a:p>
            <a:pPr marL="0" indent="0">
              <a:buNone/>
            </a:pPr>
            <a:r>
              <a:rPr lang="en-US" sz="1400"/>
              <a:t>(see appendix slides)</a:t>
            </a:r>
            <a:endParaRPr lang="en-US" sz="1400"/>
          </a:p>
          <a:p>
            <a:pPr marL="0" indent="0">
              <a:buNone/>
            </a:pPr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Pre-Rhotics: Minimal Pairs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F4E2E3C-FF33-FC45-91A9-BDC48E1E835D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Results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0" y="1342195"/>
            <a:ext cx="5943600" cy="48641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0" y="1342195"/>
            <a:ext cx="5943600" cy="486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71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confidently answered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 cap="small"/>
              <a:t>mary</a:t>
            </a:r>
            <a:r>
              <a:rPr lang="en-US"/>
              <a:t> (/e/) = </a:t>
            </a:r>
            <a:r>
              <a:rPr lang="en-US" cap="small"/>
              <a:t>merry</a:t>
            </a:r>
            <a:r>
              <a:rPr lang="en-US"/>
              <a:t> (/ɛ/): 98%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 cap="small"/>
              <a:t>mary</a:t>
            </a:r>
            <a:r>
              <a:rPr lang="en-US"/>
              <a:t> (/e/) = </a:t>
            </a:r>
            <a:r>
              <a:rPr lang="en-US" cap="small"/>
              <a:t>marry</a:t>
            </a:r>
            <a:r>
              <a:rPr lang="en-US"/>
              <a:t> (/æ/): 99%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 cap="small"/>
              <a:t>merry</a:t>
            </a:r>
            <a:r>
              <a:rPr lang="en-US"/>
              <a:t> (/ɛ/) = </a:t>
            </a:r>
            <a:r>
              <a:rPr lang="en-US" cap="small"/>
              <a:t>marry</a:t>
            </a:r>
            <a:r>
              <a:rPr lang="en-US"/>
              <a:t> (/æ/): 97%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Pre-Rhotics: Perception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F4E2E3C-FF33-FC45-91A9-BDC48E1E835D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1526202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14448292"/>
              </p:ext>
            </p:extLst>
          </p:nvPr>
        </p:nvGraphicFramePr>
        <p:xfrm>
          <a:off x="609600" y="1472251"/>
          <a:ext cx="10972800" cy="2394356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2194560"/>
                <a:gridCol w="2194560"/>
                <a:gridCol w="2194560"/>
                <a:gridCol w="2194560"/>
                <a:gridCol w="2194560"/>
              </a:tblGrid>
              <a:tr h="837847">
                <a:tc>
                  <a:txBody>
                    <a:bodyPr/>
                    <a:lstStyle/>
                    <a:p>
                      <a:endParaRPr lang="en-US" b="0"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200" b="0" cap="small">
                          <a:latin typeface="Avenir Book" charset="0"/>
                          <a:ea typeface="Avenir Book" charset="0"/>
                          <a:cs typeface="Avenir Book" charset="0"/>
                        </a:rPr>
                        <a:t>pull</a:t>
                      </a:r>
                      <a:r>
                        <a:rPr lang="en-US" sz="2200" b="0" baseline="0">
                          <a:latin typeface="Avenir Book" charset="0"/>
                          <a:ea typeface="Avenir Book" charset="0"/>
                          <a:cs typeface="Avenir Book" charset="0"/>
                        </a:rPr>
                        <a:t> vs. </a:t>
                      </a:r>
                      <a:r>
                        <a:rPr lang="en-US" sz="2200" b="0" cap="small" baseline="0">
                          <a:latin typeface="Avenir Book" charset="0"/>
                          <a:ea typeface="Avenir Book" charset="0"/>
                          <a:cs typeface="Avenir Book" charset="0"/>
                        </a:rPr>
                        <a:t>pole</a:t>
                      </a:r>
                    </a:p>
                    <a:p>
                      <a:pPr algn="ctr"/>
                      <a:r>
                        <a:rPr lang="en-US" b="0">
                          <a:latin typeface="Avenir Book" charset="0"/>
                          <a:ea typeface="Avenir Book" charset="0"/>
                          <a:cs typeface="Avenir Book" charset="0"/>
                        </a:rPr>
                        <a:t>word</a:t>
                      </a:r>
                      <a:r>
                        <a:rPr lang="en-US" b="0" baseline="0">
                          <a:latin typeface="Avenir Book" charset="0"/>
                          <a:ea typeface="Avenir Book" charset="0"/>
                          <a:cs typeface="Avenir Book" charset="0"/>
                        </a:rPr>
                        <a:t> list</a:t>
                      </a:r>
                      <a:r>
                        <a:rPr lang="en-US" b="0" i="1">
                          <a:latin typeface="Avenir Book" charset="0"/>
                          <a:ea typeface="Avenir Book" charset="0"/>
                          <a:cs typeface="Avenir Book" charset="0"/>
                        </a:rPr>
                        <a:t>			  </a:t>
                      </a:r>
                      <a:r>
                        <a:rPr lang="en-US" b="0" i="0">
                          <a:latin typeface="Avenir Book" charset="0"/>
                          <a:ea typeface="Avenir Book" charset="0"/>
                          <a:cs typeface="Avenir Book" charset="0"/>
                        </a:rPr>
                        <a:t>minimal</a:t>
                      </a:r>
                      <a:r>
                        <a:rPr lang="en-US" b="0" i="0" baseline="0">
                          <a:latin typeface="Avenir Book" charset="0"/>
                          <a:ea typeface="Avenir Book" charset="0"/>
                          <a:cs typeface="Avenir Book" charset="0"/>
                        </a:rPr>
                        <a:t> pairs</a:t>
                      </a:r>
                      <a:endParaRPr lang="en-US" b="0"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200" b="0" cap="small">
                          <a:latin typeface="Avenir Book" charset="0"/>
                          <a:ea typeface="Avenir Book" charset="0"/>
                          <a:cs typeface="Avenir Book" charset="0"/>
                        </a:rPr>
                        <a:t>mary</a:t>
                      </a:r>
                      <a:r>
                        <a:rPr lang="en-US" sz="2200" b="0" baseline="0">
                          <a:latin typeface="Avenir Book" charset="0"/>
                          <a:ea typeface="Avenir Book" charset="0"/>
                          <a:cs typeface="Avenir Book" charset="0"/>
                        </a:rPr>
                        <a:t> vs. </a:t>
                      </a:r>
                      <a:r>
                        <a:rPr lang="en-US" sz="2200" b="0" cap="small" baseline="0">
                          <a:latin typeface="Avenir Book" charset="0"/>
                          <a:ea typeface="Avenir Book" charset="0"/>
                          <a:cs typeface="Avenir Book" charset="0"/>
                        </a:rPr>
                        <a:t>merry/marry</a:t>
                      </a:r>
                    </a:p>
                    <a:p>
                      <a:pPr algn="ctr"/>
                      <a:r>
                        <a:rPr lang="en-US" b="0">
                          <a:latin typeface="Avenir Book" charset="0"/>
                          <a:ea typeface="Avenir Book" charset="0"/>
                          <a:cs typeface="Avenir Book" charset="0"/>
                        </a:rPr>
                        <a:t>word</a:t>
                      </a:r>
                      <a:r>
                        <a:rPr lang="en-US" b="0" baseline="0">
                          <a:latin typeface="Avenir Book" charset="0"/>
                          <a:ea typeface="Avenir Book" charset="0"/>
                          <a:cs typeface="Avenir Book" charset="0"/>
                        </a:rPr>
                        <a:t> list</a:t>
                      </a:r>
                      <a:r>
                        <a:rPr lang="en-US" b="0" i="1">
                          <a:latin typeface="Avenir Book" charset="0"/>
                          <a:ea typeface="Avenir Book" charset="0"/>
                          <a:cs typeface="Avenir Book" charset="0"/>
                        </a:rPr>
                        <a:t>			  </a:t>
                      </a:r>
                      <a:r>
                        <a:rPr lang="en-US" b="0" i="0">
                          <a:latin typeface="Avenir Book" charset="0"/>
                          <a:ea typeface="Avenir Book" charset="0"/>
                          <a:cs typeface="Avenir Book" charset="0"/>
                        </a:rPr>
                        <a:t>minimal</a:t>
                      </a:r>
                      <a:r>
                        <a:rPr lang="en-US" b="0" i="0" baseline="0">
                          <a:latin typeface="Avenir Book" charset="0"/>
                          <a:ea typeface="Avenir Book" charset="0"/>
                          <a:cs typeface="Avenir Book" charset="0"/>
                        </a:rPr>
                        <a:t> pairs</a:t>
                      </a:r>
                      <a:endParaRPr lang="en-US" b="0"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762191">
                <a:tc>
                  <a:txBody>
                    <a:bodyPr/>
                    <a:lstStyle/>
                    <a:p>
                      <a:r>
                        <a:rPr lang="en-US" b="1">
                          <a:latin typeface="Avenir Book" charset="0"/>
                          <a:ea typeface="Avenir Book" charset="0"/>
                          <a:cs typeface="Avenir Book" charset="0"/>
                        </a:rPr>
                        <a:t>production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Avenir Book" charset="0"/>
                          <a:ea typeface="Avenir Book" charset="0"/>
                          <a:cs typeface="Avenir Book" charset="0"/>
                        </a:rPr>
                        <a:t>“merged”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Avenir Book" charset="0"/>
                          <a:ea typeface="Avenir Book" charset="0"/>
                          <a:cs typeface="Avenir Book" charset="0"/>
                        </a:rPr>
                        <a:t>merged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Avenir Book" charset="0"/>
                          <a:ea typeface="Avenir Book" charset="0"/>
                          <a:cs typeface="Avenir Book" charset="0"/>
                        </a:rPr>
                        <a:t>distinct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Avenir Book" charset="0"/>
                          <a:ea typeface="Avenir Book" charset="0"/>
                          <a:cs typeface="Avenir Book" charset="0"/>
                        </a:rPr>
                        <a:t>phoneme</a:t>
                      </a:r>
                      <a:r>
                        <a:rPr lang="en-US" baseline="0">
                          <a:latin typeface="Avenir Book" charset="0"/>
                          <a:ea typeface="Avenir Book" charset="0"/>
                          <a:cs typeface="Avenir Book" charset="0"/>
                        </a:rPr>
                        <a:t> continuum</a:t>
                      </a:r>
                      <a:endParaRPr lang="en-US"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</a:tr>
              <a:tr h="794318">
                <a:tc>
                  <a:txBody>
                    <a:bodyPr/>
                    <a:lstStyle/>
                    <a:p>
                      <a:r>
                        <a:rPr lang="en-US" b="1">
                          <a:latin typeface="Avenir Book" charset="0"/>
                          <a:ea typeface="Avenir Book" charset="0"/>
                          <a:cs typeface="Avenir Book" charset="0"/>
                        </a:rPr>
                        <a:t>speaker intuition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Avenir Book" charset="0"/>
                          <a:ea typeface="Avenir Book" charset="0"/>
                          <a:cs typeface="Avenir Book" charset="0"/>
                        </a:rPr>
                        <a:t>23% reported merged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Avenir Book" charset="0"/>
                          <a:ea typeface="Avenir Book" charset="0"/>
                          <a:cs typeface="Avenir Book" charset="0"/>
                        </a:rPr>
                        <a:t>98% reported merged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Overview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F4E2E3C-FF33-FC45-91A9-BDC48E1E835D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Discussion</a:t>
            </a:r>
          </a:p>
        </p:txBody>
      </p:sp>
      <p:sp>
        <p:nvSpPr>
          <p:cNvPr id="8" name="Content Placeholder 1"/>
          <p:cNvSpPr txBox="1">
            <a:spLocks/>
          </p:cNvSpPr>
          <p:nvPr/>
        </p:nvSpPr>
        <p:spPr>
          <a:xfrm>
            <a:off x="609600" y="4209429"/>
            <a:ext cx="10972800" cy="1687907"/>
          </a:xfrm>
          <a:prstGeom prst="rect">
            <a:avLst/>
          </a:prstGeom>
        </p:spPr>
        <p:txBody>
          <a:bodyPr numCol="1"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4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/>
              <a:t>clear case of “near-merger</a:t>
            </a:r>
            <a:r>
              <a:rPr lang="en-US" sz="2000"/>
              <a:t>”</a:t>
            </a:r>
            <a:r>
              <a:rPr lang="en-US" sz="1600"/>
              <a:t> (Labov </a:t>
            </a:r>
            <a:r>
              <a:rPr lang="en-US" sz="1600" i="1"/>
              <a:t>et al.</a:t>
            </a:r>
            <a:r>
              <a:rPr lang="en-US" sz="1600"/>
              <a:t> 1972, Labov </a:t>
            </a:r>
            <a:r>
              <a:rPr lang="en-US" sz="1600" i="1"/>
              <a:t>et al. </a:t>
            </a:r>
            <a:r>
              <a:rPr lang="en-US" sz="1600"/>
              <a:t>1991, Di Paolo 1992, Bowie 2001, etc.)</a:t>
            </a:r>
            <a:endParaRPr lang="en-US" sz="1200"/>
          </a:p>
          <a:p>
            <a:pPr marL="0" indent="0">
              <a:buNone/>
            </a:pPr>
            <a:endParaRPr lang="en-US" sz="1050"/>
          </a:p>
          <a:p>
            <a:pPr marL="0" indent="0">
              <a:buNone/>
            </a:pPr>
            <a:r>
              <a:rPr lang="en-US" cap="small"/>
              <a:t>m</a:t>
            </a:r>
            <a:r>
              <a:rPr lang="en-US" cap="small"/>
              <a:t>ary-merry/marry</a:t>
            </a:r>
            <a:r>
              <a:rPr lang="en-US"/>
              <a:t>: distinct in production, merged in perception</a:t>
            </a:r>
          </a:p>
          <a:p>
            <a:pPr marL="0" indent="0">
              <a:buNone/>
            </a:pPr>
            <a:endParaRPr lang="en-US" sz="1050"/>
          </a:p>
          <a:p>
            <a:pPr marL="0" indent="0">
              <a:buNone/>
            </a:pPr>
            <a:r>
              <a:rPr lang="en-US" cap="small"/>
              <a:t>pull-pole</a:t>
            </a:r>
            <a:r>
              <a:rPr lang="en-US"/>
              <a:t>: merged in production, distinct in perception</a:t>
            </a:r>
          </a:p>
          <a:p>
            <a:pPr marL="0" indent="0">
              <a:buFont typeface="Arial"/>
              <a:buNone/>
            </a:pPr>
            <a:endParaRPr lang="en-US"/>
          </a:p>
          <a:p>
            <a:pPr marL="0" indent="0">
              <a:buFont typeface="Arial"/>
              <a:buNone/>
            </a:pPr>
            <a:endParaRPr lang="en-US"/>
          </a:p>
          <a:p>
            <a:pPr marL="0" indent="0">
              <a:buFont typeface="Arial"/>
              <a:buNone/>
            </a:pPr>
            <a:endParaRPr lang="en-US"/>
          </a:p>
          <a:p>
            <a:pPr marL="0" indent="0">
              <a:buFont typeface="Arial"/>
              <a:buNone/>
            </a:pPr>
            <a:endParaRPr lang="en-US"/>
          </a:p>
          <a:p>
            <a:pPr marL="0" indent="0">
              <a:buFont typeface="Arial"/>
              <a:buNone/>
            </a:pPr>
            <a:endParaRPr lang="en-US"/>
          </a:p>
          <a:p>
            <a:pPr marL="0" indent="0">
              <a:buFont typeface="Arial"/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0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Cowlitz County natives merge </a:t>
            </a:r>
            <a:r>
              <a:rPr lang="en-US" cap="small"/>
              <a:t>pull</a:t>
            </a:r>
            <a:r>
              <a:rPr lang="en-US"/>
              <a:t> and </a:t>
            </a:r>
            <a:r>
              <a:rPr lang="en-US" cap="small"/>
              <a:t>pole</a:t>
            </a:r>
            <a:r>
              <a:rPr lang="en-US"/>
              <a:t> while maintaining a distinction between </a:t>
            </a:r>
            <a:r>
              <a:rPr lang="en-US" cap="small"/>
              <a:t>m</a:t>
            </a:r>
            <a:r>
              <a:rPr lang="en-US" cap="small"/>
              <a:t>ary</a:t>
            </a:r>
            <a:r>
              <a:rPr lang="en-US"/>
              <a:t> and </a:t>
            </a:r>
            <a:r>
              <a:rPr lang="en-US" cap="small"/>
              <a:t>merry/marry</a:t>
            </a:r>
            <a:r>
              <a:rPr lang="en-US"/>
              <a:t>.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Hypothesis 1: 	</a:t>
            </a:r>
            <a:r>
              <a:rPr lang="en-US">
                <a:solidFill>
                  <a:srgbClr val="FF0000"/>
                </a:solidFill>
              </a:rPr>
              <a:t>✗</a:t>
            </a:r>
            <a:r>
              <a:rPr lang="en-US"/>
              <a:t>	complete </a:t>
            </a:r>
            <a:r>
              <a:rPr lang="en-US" cap="small"/>
              <a:t>m</a:t>
            </a:r>
            <a:r>
              <a:rPr lang="en-US" cap="small"/>
              <a:t>ary-merry-marry</a:t>
            </a:r>
            <a:r>
              <a:rPr lang="en-US"/>
              <a:t> merger</a:t>
            </a:r>
          </a:p>
          <a:p>
            <a:pPr marL="0" indent="0">
              <a:buNone/>
            </a:pPr>
            <a:r>
              <a:rPr lang="en-US"/>
              <a:t>Hypothesis 2: 	</a:t>
            </a:r>
            <a:r>
              <a:rPr lang="en-US">
                <a:solidFill>
                  <a:srgbClr val="FF0000"/>
                </a:solidFill>
              </a:rPr>
              <a:t>✗</a:t>
            </a:r>
            <a:r>
              <a:rPr lang="en-US"/>
              <a:t>	separation of </a:t>
            </a:r>
            <a:r>
              <a:rPr lang="en-US" cap="small"/>
              <a:t>pool</a:t>
            </a:r>
            <a:r>
              <a:rPr lang="en-US"/>
              <a:t>, </a:t>
            </a:r>
            <a:r>
              <a:rPr lang="en-US" cap="small"/>
              <a:t>pull</a:t>
            </a:r>
            <a:r>
              <a:rPr lang="en-US"/>
              <a:t>, </a:t>
            </a:r>
            <a:r>
              <a:rPr lang="en-US" cap="small"/>
              <a:t>pole</a:t>
            </a:r>
            <a:r>
              <a:rPr lang="en-US"/>
              <a:t>, and </a:t>
            </a:r>
            <a:r>
              <a:rPr lang="en-US" cap="small"/>
              <a:t>pulp </a:t>
            </a:r>
          </a:p>
          <a:p>
            <a:pPr marL="0" indent="0">
              <a:buNone/>
            </a:pPr>
            <a:r>
              <a:rPr lang="en-US"/>
              <a:t>Hypothesis 3:  </a:t>
            </a:r>
            <a:r>
              <a:rPr lang="en-US">
                <a:solidFill>
                  <a:srgbClr val="00B050"/>
                </a:solidFill>
              </a:rPr>
              <a:t>✓</a:t>
            </a:r>
            <a:r>
              <a:rPr lang="en-US"/>
              <a:t>	production/intuition mismatch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Ongoing changes in Cowlitz County 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Conclusion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F4E2E3C-FF33-FC45-91A9-BDC48E1E835D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547461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1346907"/>
            <a:ext cx="10972800" cy="4792636"/>
          </a:xfrm>
        </p:spPr>
        <p:txBody>
          <a:bodyPr numCol="2" spcCol="274320">
            <a:normAutofit fontScale="32500" lnSpcReduction="20000"/>
          </a:bodyPr>
          <a:lstStyle/>
          <a:p>
            <a:pPr marL="182880" indent="-1188720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  <a:buNone/>
            </a:pPr>
            <a:r>
              <a:rPr lang="en-US">
                <a:effectLst/>
              </a:rPr>
              <a:t>Arnold, Lacey R. 2014. Production and perception of the pre-lateral, non-low, back vowel merger in northeast Ohio. </a:t>
            </a:r>
            <a:r>
              <a:rPr lang="en-US" i="1">
                <a:effectLst/>
              </a:rPr>
              <a:t>The Journal of the Acoustical Society of America</a:t>
            </a:r>
            <a:r>
              <a:rPr lang="en-US">
                <a:effectLst/>
              </a:rPr>
              <a:t> 135(4). 2425–2425.</a:t>
            </a:r>
          </a:p>
          <a:p>
            <a:pPr marL="182880" indent="-1188720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  <a:buNone/>
            </a:pPr>
            <a:r>
              <a:rPr lang="en-US">
                <a:effectLst/>
              </a:rPr>
              <a:t>Becker, Kara, Anna Aden, Katelyn Best, Rena Dimes, Juan Flores &amp; Haley Jacobson. 2013. Keep Portland weird: Vowels in Oregon English. Paper presented at the New Ways of Analyzing Variation (NWAV) 42, Pittsburgh.</a:t>
            </a:r>
          </a:p>
          <a:p>
            <a:pPr marL="182880" indent="-1188720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  <a:buNone/>
            </a:pPr>
            <a:r>
              <a:rPr lang="en-US">
                <a:effectLst/>
              </a:rPr>
              <a:t>Baker, Wendy &amp; David Bowie. 2010. Religious affiliation as a correlate of linguistic behavior. </a:t>
            </a:r>
            <a:r>
              <a:rPr lang="en-US" i="1">
                <a:effectLst/>
              </a:rPr>
              <a:t>University of Pennsylvania Working Papers in Linguistics</a:t>
            </a:r>
            <a:r>
              <a:rPr lang="en-US">
                <a:effectLst/>
              </a:rPr>
              <a:t> 15(2). 2.</a:t>
            </a:r>
          </a:p>
          <a:p>
            <a:pPr marL="182880" indent="-1188720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  <a:buNone/>
            </a:pPr>
            <a:r>
              <a:rPr lang="en-US">
                <a:effectLst/>
              </a:rPr>
              <a:t>Bhattachayya, A. 1943. On a measure of divergence between two statistical population defined by their population distributions. </a:t>
            </a:r>
            <a:r>
              <a:rPr lang="en-US" i="1">
                <a:effectLst/>
              </a:rPr>
              <a:t>Bulletin Calcutta Mathematical Society</a:t>
            </a:r>
            <a:r>
              <a:rPr lang="en-US">
                <a:effectLst/>
              </a:rPr>
              <a:t> 35. 99–109.</a:t>
            </a:r>
          </a:p>
          <a:p>
            <a:pPr marL="182880" indent="-1188720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  <a:buNone/>
            </a:pPr>
            <a:r>
              <a:rPr lang="en-US">
                <a:effectLst/>
              </a:rPr>
              <a:t>Bowie, David. 2001. Dialect Contact and Dialect Change: The Effect of Near-Mergers. </a:t>
            </a:r>
            <a:r>
              <a:rPr lang="en-US" i="1">
                <a:effectLst/>
              </a:rPr>
              <a:t>University of Pennsylvania Working Papers in Linguistics</a:t>
            </a:r>
            <a:r>
              <a:rPr lang="en-US">
                <a:effectLst/>
              </a:rPr>
              <a:t> 7(3). 3.</a:t>
            </a:r>
          </a:p>
          <a:p>
            <a:pPr marL="182880" indent="-1188720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  <a:buNone/>
            </a:pPr>
            <a:r>
              <a:rPr lang="en-US">
                <a:effectLst/>
              </a:rPr>
              <a:t>Calenge, Clément. 2006. The package “adehabitat” for the R software: A tool for the analysis of space and habitat use by animals. </a:t>
            </a:r>
            <a:r>
              <a:rPr lang="en-US" i="1">
                <a:effectLst/>
              </a:rPr>
              <a:t>Ecological Modelling</a:t>
            </a:r>
            <a:r>
              <a:rPr lang="en-US">
                <a:effectLst/>
              </a:rPr>
              <a:t> 197(3–4). 516–519. doi:10.1016/j.ecolmodel.2006.03.017.</a:t>
            </a:r>
          </a:p>
          <a:p>
            <a:pPr marL="182880" indent="-1188720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  <a:buNone/>
            </a:pPr>
            <a:r>
              <a:rPr lang="en-US">
                <a:effectLst/>
              </a:rPr>
              <a:t>Foster, David William &amp; Robert J. Hoffman. 1966. Some observations on the vowels of Pacific Northwest English (Seattle area). </a:t>
            </a:r>
            <a:r>
              <a:rPr lang="en-US" i="1">
                <a:effectLst/>
              </a:rPr>
              <a:t>American Speech</a:t>
            </a:r>
            <a:r>
              <a:rPr lang="en-US">
                <a:effectLst/>
              </a:rPr>
              <a:t>. 119–122. doi:10.2307/453130.</a:t>
            </a:r>
          </a:p>
          <a:p>
            <a:pPr marL="182880" indent="-1188720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  <a:buNone/>
            </a:pPr>
            <a:r>
              <a:rPr lang="en-US">
                <a:effectLst/>
              </a:rPr>
              <a:t>Freeman, Valerie. 2014. Bag, beg, bagel: Prevelar raising and merger in Pacific Northwest English. </a:t>
            </a:r>
            <a:r>
              <a:rPr lang="en-US" i="1">
                <a:effectLst/>
              </a:rPr>
              <a:t>University of Washington Working Papers in Linguistics</a:t>
            </a:r>
            <a:r>
              <a:rPr lang="en-US">
                <a:effectLst/>
              </a:rPr>
              <a:t> 32.</a:t>
            </a:r>
          </a:p>
          <a:p>
            <a:pPr marL="182880" indent="-1188720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  <a:buNone/>
            </a:pPr>
            <a:r>
              <a:rPr lang="en-US">
                <a:effectLst/>
              </a:rPr>
              <a:t>Gorman, Kyle, Jonathan Howell &amp; Michael Wagner. 2011. Prosodylab-Aligner: A Tool for Forced Alignment of Laboratory Speech. </a:t>
            </a:r>
            <a:r>
              <a:rPr lang="en-US" i="1">
                <a:effectLst/>
              </a:rPr>
              <a:t>Canadian Acoustics</a:t>
            </a:r>
            <a:r>
              <a:rPr lang="en-US">
                <a:effectLst/>
              </a:rPr>
              <a:t> 39(3). 192–193.</a:t>
            </a:r>
          </a:p>
          <a:p>
            <a:pPr marL="182880" indent="-1188720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  <a:buNone/>
            </a:pPr>
            <a:r>
              <a:rPr lang="en-US">
                <a:effectLst/>
              </a:rPr>
              <a:t>Hall-Lew, Lauren. 2010. Improved representation of variance in measures of vowel merger. Paper presented at the 159th Meeting Acoustical Society of America/NOISE-CON 2010, Baltimore, MD.</a:t>
            </a:r>
          </a:p>
          <a:p>
            <a:pPr marL="182880" indent="-1188720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  <a:buNone/>
            </a:pPr>
            <a:r>
              <a:rPr lang="en-US">
                <a:effectLst/>
              </a:rPr>
              <a:t>Hay, Jennifer, Paul Warren &amp; Katie Drager. 2006. Factors influencing speech perception in the context of a merger-in-progress. </a:t>
            </a:r>
            <a:r>
              <a:rPr lang="en-US" i="1">
                <a:effectLst/>
              </a:rPr>
              <a:t>Journal of Phonetics</a:t>
            </a:r>
            <a:r>
              <a:rPr lang="en-US">
                <a:effectLst/>
              </a:rPr>
              <a:t> 34(4). (Modelling Sociophonetic Variation). 458–484. doi:10.1016/j.wocn.2005.10.001.</a:t>
            </a:r>
          </a:p>
          <a:p>
            <a:pPr marL="182880" indent="-1188720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  <a:buNone/>
            </a:pPr>
            <a:r>
              <a:rPr lang="en-US">
                <a:effectLst/>
              </a:rPr>
              <a:t>Johnson, Daniel Ezra. 2015. Quantifying vowel overlap with Bhattacharyya’s affinity. Paper presented at the New Ways of Analyzing Variation (NWAV44), Toronto.</a:t>
            </a:r>
            <a:endParaRPr lang="en-US"/>
          </a:p>
          <a:p>
            <a:pPr marL="182880" indent="-1188720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  <a:buNone/>
            </a:pPr>
            <a:r>
              <a:rPr lang="en-US"/>
              <a:t>Labov, William, Mark Karen &amp; Corey Miller. 1991. Near-mergers and the suspension of phonemic contrast. </a:t>
            </a:r>
            <a:r>
              <a:rPr lang="en-US" i="1"/>
              <a:t>Language Variation and Change</a:t>
            </a:r>
            <a:r>
              <a:rPr lang="en-US"/>
              <a:t> 3(1). 33–74. doi:10.1017/S0954394500000442.</a:t>
            </a:r>
            <a:endParaRPr lang="en-US">
              <a:effectLst/>
            </a:endParaRPr>
          </a:p>
          <a:p>
            <a:pPr marL="182880" indent="-1188720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  <a:buNone/>
            </a:pPr>
            <a:r>
              <a:rPr lang="en-US">
                <a:effectLst/>
              </a:rPr>
              <a:t>Labov, William, Malcah Yaeger &amp; Richard Steiner. 1972. </a:t>
            </a:r>
            <a:r>
              <a:rPr lang="en-US" i="1">
                <a:effectLst/>
              </a:rPr>
              <a:t>A quantitative study of sound change in progress</a:t>
            </a:r>
            <a:r>
              <a:rPr lang="en-US">
                <a:effectLst/>
              </a:rPr>
              <a:t>. . Vol. 1. US Regional Survey.</a:t>
            </a:r>
          </a:p>
          <a:p>
            <a:pPr marL="182880" indent="-1188720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  <a:buNone/>
            </a:pPr>
            <a:r>
              <a:rPr lang="en-US">
                <a:effectLst/>
              </a:rPr>
              <a:t>Nycz, Jennifer &amp; Lauren Hall-Lew. 2013. Best practices in measuring vowel merger. </a:t>
            </a:r>
            <a:r>
              <a:rPr lang="en-US" i="1">
                <a:effectLst/>
              </a:rPr>
              <a:t>Proceedings of Meetings on Acoustics</a:t>
            </a:r>
            <a:r>
              <a:rPr lang="en-US">
                <a:effectLst/>
              </a:rPr>
              <a:t> 20(1). 060008. doi:10.1121/1.4894063.</a:t>
            </a:r>
            <a:endParaRPr lang="en-US"/>
          </a:p>
          <a:p>
            <a:pPr marL="182880" indent="-1188720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  <a:buNone/>
            </a:pPr>
            <a:r>
              <a:rPr lang="en-US">
                <a:effectLst/>
              </a:rPr>
              <a:t>McLarty, Jason &amp; Tyler Kendall. 2014. The relationship between the high and mid back vowels in Oregonian English. Paper presented at the New Ways of Analyzing Variation (NWAV) 43, Chicago.</a:t>
            </a:r>
          </a:p>
          <a:p>
            <a:pPr marL="182880" indent="-1188720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  <a:buNone/>
            </a:pPr>
            <a:endParaRPr lang="en-US">
              <a:effectLst/>
            </a:endParaRPr>
          </a:p>
          <a:p>
            <a:pPr marL="182880" indent="-1188720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  <a:buNone/>
            </a:pPr>
            <a:endParaRPr lang="en-US"/>
          </a:p>
          <a:p>
            <a:pPr marL="182880" indent="-1188720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  <a:buNone/>
            </a:pPr>
            <a:endParaRPr lang="en-US">
              <a:effectLst/>
            </a:endParaRPr>
          </a:p>
          <a:p>
            <a:pPr marL="182880" indent="-1188720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  <a:buNone/>
            </a:pPr>
            <a:endParaRPr lang="en-US"/>
          </a:p>
          <a:p>
            <a:pPr marL="182880" indent="-1188720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  <a:buNone/>
            </a:pPr>
            <a:endParaRPr lang="en-US">
              <a:effectLst/>
            </a:endParaRPr>
          </a:p>
          <a:p>
            <a:pPr marL="182880" indent="-1188720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  <a:buNone/>
            </a:pPr>
            <a:endParaRPr lang="en-US"/>
          </a:p>
          <a:p>
            <a:pPr marL="182880" indent="-1188720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  <a:buNone/>
            </a:pPr>
            <a:r>
              <a:rPr lang="en-US">
                <a:effectLst/>
              </a:rPr>
              <a:t>Labov, William, Ingrid Rosenfelder &amp; Josef Fruehwald. 2013. One hundred years of sound change in Philadelphia: Linear incrementation, reversal, and reanalysis. </a:t>
            </a:r>
            <a:r>
              <a:rPr lang="en-US" i="1">
                <a:effectLst/>
              </a:rPr>
              <a:t>Language</a:t>
            </a:r>
            <a:r>
              <a:rPr lang="en-US">
                <a:effectLst/>
              </a:rPr>
              <a:t> 89(1). 30–65.</a:t>
            </a:r>
          </a:p>
          <a:p>
            <a:pPr marL="182880" indent="-1188720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  <a:buNone/>
            </a:pPr>
            <a:r>
              <a:rPr lang="en-US">
                <a:effectLst/>
              </a:rPr>
              <a:t>Paolo, Marianna Di. 1992. Hypercorrection in response to the apparent merger of (ɔ) and (α) in Utah english. </a:t>
            </a:r>
            <a:r>
              <a:rPr lang="en-US" i="1">
                <a:effectLst/>
              </a:rPr>
              <a:t>Language &amp; Communication</a:t>
            </a:r>
            <a:r>
              <a:rPr lang="en-US">
                <a:effectLst/>
              </a:rPr>
              <a:t> 12(3). 267–292. doi:10.1016/0271-5309(92)90017-4.</a:t>
            </a:r>
          </a:p>
          <a:p>
            <a:pPr marL="182880" indent="-1188720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  <a:buNone/>
            </a:pPr>
            <a:r>
              <a:rPr lang="en-US">
                <a:effectLst/>
              </a:rPr>
              <a:t>Reddy, Sravana &amp; James N. Stanford. 2015. Toward completely automated vowel extraction: Introducing DARLA. </a:t>
            </a:r>
            <a:r>
              <a:rPr lang="en-US" i="1">
                <a:effectLst/>
              </a:rPr>
              <a:t>Linguistics Vanguard</a:t>
            </a:r>
            <a:r>
              <a:rPr lang="en-US">
                <a:effectLst/>
              </a:rPr>
              <a:t> 0(0). doi:10.1515/lingvan-2015-0002 (26 October, 2015).</a:t>
            </a:r>
          </a:p>
          <a:p>
            <a:pPr marL="182880" indent="-1188720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  <a:buNone/>
            </a:pPr>
            <a:r>
              <a:rPr lang="en-US">
                <a:effectLst/>
              </a:rPr>
              <a:t>Reed, Carroll E. 1952. The Pronunciation of English in the State of Washington. </a:t>
            </a:r>
            <a:r>
              <a:rPr lang="en-US" i="1">
                <a:effectLst/>
              </a:rPr>
              <a:t>American Speech</a:t>
            </a:r>
            <a:r>
              <a:rPr lang="en-US">
                <a:effectLst/>
              </a:rPr>
              <a:t> 27(3). 186–189. doi:10.2307/453476.</a:t>
            </a:r>
          </a:p>
          <a:p>
            <a:pPr marL="182880" indent="-1188720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  <a:buNone/>
            </a:pPr>
            <a:r>
              <a:rPr lang="en-US">
                <a:effectLst/>
              </a:rPr>
              <a:t>Reed, Carroll E. 1956. Washington Words. </a:t>
            </a:r>
            <a:r>
              <a:rPr lang="en-US" i="1">
                <a:effectLst/>
              </a:rPr>
              <a:t>Publication of the American Dialect Society</a:t>
            </a:r>
            <a:r>
              <a:rPr lang="en-US">
                <a:effectLst/>
              </a:rPr>
              <a:t> 25(1). 3–11. doi:10.1215/-25-1-3.</a:t>
            </a:r>
          </a:p>
          <a:p>
            <a:pPr marL="182880" indent="-1188720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  <a:buNone/>
            </a:pPr>
            <a:r>
              <a:rPr lang="en-US">
                <a:effectLst/>
              </a:rPr>
              <a:t>Reed, Carroll E. 1957. Word geography of the Pacific Northwest. </a:t>
            </a:r>
            <a:r>
              <a:rPr lang="en-US" i="1">
                <a:effectLst/>
              </a:rPr>
              <a:t>Orbis</a:t>
            </a:r>
            <a:r>
              <a:rPr lang="en-US">
                <a:effectLst/>
              </a:rPr>
              <a:t> 6. 86–93.</a:t>
            </a:r>
          </a:p>
          <a:p>
            <a:pPr marL="182880" indent="-1188720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  <a:buNone/>
            </a:pPr>
            <a:r>
              <a:rPr lang="en-US">
                <a:effectLst/>
              </a:rPr>
              <a:t>Reed, Carroll E. 1961. The Pronunciation of English in the Pacific Northwest. </a:t>
            </a:r>
            <a:r>
              <a:rPr lang="en-US" i="1">
                <a:effectLst/>
              </a:rPr>
              <a:t>Language</a:t>
            </a:r>
            <a:r>
              <a:rPr lang="en-US">
                <a:effectLst/>
              </a:rPr>
              <a:t> 37(4). 559–564. doi:10.2307/411357.</a:t>
            </a:r>
          </a:p>
          <a:p>
            <a:pPr marL="182880" indent="-1188720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  <a:buNone/>
            </a:pPr>
            <a:r>
              <a:rPr lang="en-US">
                <a:effectLst/>
              </a:rPr>
              <a:t>Riebold, John Matthew. 2015. The Social distribution of a regional change: /æg, ɛg, eg/ in Washington State. Seattle: University of Washington PhD dissertation.</a:t>
            </a:r>
          </a:p>
          <a:p>
            <a:pPr marL="182880" indent="-1188720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  <a:buNone/>
            </a:pPr>
            <a:r>
              <a:rPr lang="en-US"/>
              <a:t>Rosenfelder, Ingrid; Fruehwald, Joe; Evanini, Keelan and Jiahong Yuan. 2011. FAVE (Forced Alignment and Vowel Extraction) Program Suite. http://fave.ling.upenn.edu.</a:t>
            </a:r>
          </a:p>
          <a:p>
            <a:pPr marL="182880" indent="-1188720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  <a:buNone/>
            </a:pPr>
            <a:r>
              <a:rPr lang="en-US">
                <a:effectLst/>
              </a:rPr>
              <a:t>Strelluf, Christopher. 2016. Overlap among back vowels before /l/ in Kansas City. </a:t>
            </a:r>
            <a:r>
              <a:rPr lang="en-US" i="1">
                <a:effectLst/>
              </a:rPr>
              <a:t>Language Variation and Change</a:t>
            </a:r>
            <a:r>
              <a:rPr lang="en-US">
                <a:effectLst/>
              </a:rPr>
              <a:t> 28(3). 379–407. doi:10.1017/S0954394516000144.</a:t>
            </a:r>
          </a:p>
          <a:p>
            <a:pPr marL="182880" indent="-1188720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  <a:buNone/>
            </a:pPr>
            <a:r>
              <a:rPr lang="en-US">
                <a:effectLst/>
              </a:rPr>
              <a:t>Stanley, Joseph A. 2016. Pacific Northwest English: Historical Overview and Current Directions. </a:t>
            </a:r>
            <a:r>
              <a:rPr lang="en-US" i="1">
                <a:effectLst/>
              </a:rPr>
              <a:t>The University of Georgia Working Papers in Linguistics</a:t>
            </a:r>
            <a:r>
              <a:rPr lang="en-US">
                <a:effectLst/>
              </a:rPr>
              <a:t> 3.</a:t>
            </a:r>
          </a:p>
          <a:p>
            <a:pPr marL="182880" indent="-1188720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  <a:buNone/>
            </a:pPr>
            <a:r>
              <a:rPr lang="en-US">
                <a:effectLst/>
              </a:rPr>
              <a:t>Thomas, Charles Kenneth. 1958. </a:t>
            </a:r>
            <a:r>
              <a:rPr lang="en-US" i="1">
                <a:effectLst/>
              </a:rPr>
              <a:t>An Introduction to the Phonetics of American English</a:t>
            </a:r>
            <a:r>
              <a:rPr lang="en-US">
                <a:effectLst/>
              </a:rPr>
              <a:t>. 2nd ed. New York.</a:t>
            </a:r>
            <a:endParaRPr lang="en-US"/>
          </a:p>
          <a:p>
            <a:pPr marL="182880" indent="-1188720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  <a:buNone/>
            </a:pPr>
            <a:r>
              <a:rPr lang="en-US"/>
              <a:t>Thomas, Erik R. &amp; Tyler Kendall (2007–2015). “NORM's Vowel Normalization Methods (v. 1.1)” Webpage. Accessed  November 16, 2016. http://lingtools.uoregon.edu/norm/norm1_methods.php.</a:t>
            </a:r>
            <a:endParaRPr lang="en-US">
              <a:effectLst/>
            </a:endParaRPr>
          </a:p>
          <a:p>
            <a:pPr marL="182880" indent="-1188720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  <a:buNone/>
            </a:pPr>
            <a:r>
              <a:rPr lang="en-US">
                <a:effectLst/>
              </a:rPr>
              <a:t>Traunmüller, Hartmut. 1997. Auditory scales of frequency representation. </a:t>
            </a:r>
            <a:r>
              <a:rPr lang="en-US" i="1">
                <a:effectLst/>
              </a:rPr>
              <a:t>Stockholms universitet: Instituionen för lingvistik</a:t>
            </a:r>
            <a:r>
              <a:rPr lang="en-US">
                <a:effectLst/>
              </a:rPr>
              <a:t>. http://www2.ling.su.se/staff/hartmut/bark.htm (17 November, 2016).</a:t>
            </a:r>
          </a:p>
          <a:p>
            <a:pPr marL="182880" indent="-1188720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  <a:buNone/>
            </a:pPr>
            <a:r>
              <a:rPr lang="en-US">
                <a:effectLst/>
              </a:rPr>
              <a:t>Wassink, Alicia Beckford, Robert Squizzero, Mike Scanlon, Rachel Schirra &amp; Jeff Conn. 2009. Effects of Style and Gender on Fronting and Raising of /æ/, /e:/ and /ε/ before /ɡ/ in Seattle English. Paper presented at the New Ways of Analyzing Variation (NWAV) 38, Ottawa.</a:t>
            </a:r>
          </a:p>
          <a:p>
            <a:pPr marL="182880" indent="-1188720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  <a:buNone/>
            </a:pPr>
            <a:r>
              <a:rPr lang="en-US"/>
              <a:t>Ward, Michael. 2003. Portland dialect study: The fronting of/ow, u, uw/ in Portland, Oregon. Portland State University Master’s Thesis. </a:t>
            </a:r>
          </a:p>
          <a:p>
            <a:pPr marL="182880" indent="-1188720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  <a:buNone/>
            </a:pPr>
            <a:endParaRPr lang="en-US">
              <a:effectLst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References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F4E2E3C-FF33-FC45-91A9-BDC48E1E835D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357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Cowlitz County, Washington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796" y="1192141"/>
            <a:ext cx="4268566" cy="301638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9067" y="2700334"/>
            <a:ext cx="5224596" cy="369196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8476" y="1192141"/>
            <a:ext cx="5539156" cy="3914249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rot="3924160">
            <a:off x="8159582" y="2680921"/>
            <a:ext cx="4908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>
                <a:solidFill>
                  <a:srgbClr val="FF0000"/>
                </a:solidFill>
                <a:latin typeface="Mistral" charset="0"/>
                <a:ea typeface="Mistral" charset="0"/>
                <a:cs typeface="Mistral" charset="0"/>
              </a:rPr>
              <a:t>O</a:t>
            </a:r>
          </a:p>
        </p:txBody>
      </p:sp>
      <p:sp>
        <p:nvSpPr>
          <p:cNvPr id="16" name="TextBox 15"/>
          <p:cNvSpPr txBox="1"/>
          <p:nvPr/>
        </p:nvSpPr>
        <p:spPr>
          <a:xfrm rot="4492458">
            <a:off x="8435917" y="2680920"/>
            <a:ext cx="6601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>
                <a:solidFill>
                  <a:srgbClr val="FF0000"/>
                </a:solidFill>
                <a:latin typeface="Mistral" charset="0"/>
                <a:ea typeface="Mistral" charset="0"/>
                <a:cs typeface="Mistral" charset="0"/>
              </a:rPr>
              <a:t>0</a:t>
            </a:r>
          </a:p>
        </p:txBody>
      </p:sp>
      <p:sp>
        <p:nvSpPr>
          <p:cNvPr id="17" name="TextBox 16"/>
          <p:cNvSpPr txBox="1"/>
          <p:nvPr/>
        </p:nvSpPr>
        <p:spPr>
          <a:xfrm rot="3572829">
            <a:off x="8443255" y="1744169"/>
            <a:ext cx="5308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i="1">
                <a:solidFill>
                  <a:srgbClr val="FF0000"/>
                </a:solidFill>
                <a:latin typeface="Mistral" charset="0"/>
                <a:ea typeface="Mistral" charset="0"/>
                <a:cs typeface="Mistral" charset="0"/>
              </a:rPr>
              <a:t>O</a:t>
            </a:r>
          </a:p>
        </p:txBody>
      </p:sp>
      <p:sp>
        <p:nvSpPr>
          <p:cNvPr id="18" name="TextBox 17"/>
          <p:cNvSpPr txBox="1"/>
          <p:nvPr/>
        </p:nvSpPr>
        <p:spPr>
          <a:xfrm rot="3572829">
            <a:off x="8672381" y="3426447"/>
            <a:ext cx="5308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i="1">
                <a:solidFill>
                  <a:srgbClr val="FF0000"/>
                </a:solidFill>
                <a:latin typeface="Mistral" charset="0"/>
                <a:ea typeface="Mistral" charset="0"/>
                <a:cs typeface="Mistral" charset="0"/>
              </a:rPr>
              <a:t>0</a:t>
            </a:r>
          </a:p>
        </p:txBody>
      </p:sp>
      <p:sp>
        <p:nvSpPr>
          <p:cNvPr id="19" name="TextBox 18"/>
          <p:cNvSpPr txBox="1"/>
          <p:nvPr/>
        </p:nvSpPr>
        <p:spPr>
          <a:xfrm rot="4293531">
            <a:off x="8864182" y="4010447"/>
            <a:ext cx="5308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i="1">
                <a:solidFill>
                  <a:srgbClr val="FF0000"/>
                </a:solidFill>
                <a:latin typeface="Mistral" charset="0"/>
                <a:ea typeface="Mistral" charset="0"/>
                <a:cs typeface="Mistral" charset="0"/>
              </a:rPr>
              <a:t>O</a:t>
            </a:r>
          </a:p>
        </p:txBody>
      </p:sp>
      <p:sp>
        <p:nvSpPr>
          <p:cNvPr id="21" name="TextBox 20"/>
          <p:cNvSpPr txBox="1"/>
          <p:nvPr/>
        </p:nvSpPr>
        <p:spPr>
          <a:xfrm rot="3572829">
            <a:off x="262181" y="1096102"/>
            <a:ext cx="128790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i="1">
                <a:solidFill>
                  <a:srgbClr val="FF0000"/>
                </a:solidFill>
                <a:latin typeface="Mistral" charset="0"/>
                <a:ea typeface="Mistral" charset="0"/>
                <a:cs typeface="Mistral" charset="0"/>
              </a:rPr>
              <a:t>O</a:t>
            </a:r>
          </a:p>
        </p:txBody>
      </p:sp>
      <p:sp>
        <p:nvSpPr>
          <p:cNvPr id="22" name="TextBox 21"/>
          <p:cNvSpPr txBox="1"/>
          <p:nvPr/>
        </p:nvSpPr>
        <p:spPr>
          <a:xfrm rot="14496239">
            <a:off x="2785768" y="4515581"/>
            <a:ext cx="128790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i="1">
                <a:solidFill>
                  <a:srgbClr val="FF0000"/>
                </a:solidFill>
                <a:latin typeface="Mistral" charset="0"/>
                <a:ea typeface="Mistral" charset="0"/>
                <a:cs typeface="Mistral" charset="0"/>
              </a:rPr>
              <a:t>0</a:t>
            </a:r>
          </a:p>
        </p:txBody>
      </p:sp>
      <p:sp>
        <p:nvSpPr>
          <p:cNvPr id="2" name="Pentagon 1"/>
          <p:cNvSpPr/>
          <p:nvPr/>
        </p:nvSpPr>
        <p:spPr>
          <a:xfrm>
            <a:off x="2797629" y="4223064"/>
            <a:ext cx="869549" cy="185614"/>
          </a:xfrm>
          <a:prstGeom prst="homePlat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Pentagon 22"/>
          <p:cNvSpPr/>
          <p:nvPr/>
        </p:nvSpPr>
        <p:spPr>
          <a:xfrm>
            <a:off x="2601686" y="5899464"/>
            <a:ext cx="869549" cy="185614"/>
          </a:xfrm>
          <a:prstGeom prst="homePlat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460798" y="6356350"/>
            <a:ext cx="650991" cy="365125"/>
          </a:xfrm>
        </p:spPr>
        <p:txBody>
          <a:bodyPr/>
          <a:lstStyle/>
          <a:p>
            <a:r>
              <a:rPr lang="en-US" smtClean="0"/>
              <a:t>2</a:t>
            </a:r>
            <a:endParaRPr lang="en-US" dirty="0"/>
          </a:p>
        </p:txBody>
      </p:sp>
      <p:sp>
        <p:nvSpPr>
          <p:cNvPr id="2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345998" y="6356350"/>
            <a:ext cx="4114800" cy="365125"/>
          </a:xfrm>
        </p:spPr>
        <p:txBody>
          <a:bodyPr/>
          <a:lstStyle/>
          <a:p>
            <a:r>
              <a:rPr lang="en-US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1359547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8" grpId="0"/>
      <p:bldP spid="19" grpId="0"/>
      <p:bldP spid="2" grpId="0" animBg="1"/>
      <p:bldP spid="23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/>
              <a:t>Special thanks to Cathy Jones for invaluable help in finding research participants, </a:t>
            </a:r>
          </a:p>
          <a:p>
            <a:r>
              <a:rPr lang="en-US"/>
              <a:t>to the University of Georgia Graduate School Dean’s Award for funding the fieldwork,</a:t>
            </a:r>
          </a:p>
          <a:p>
            <a:r>
              <a:rPr lang="en-US"/>
              <a:t>and to both the </a:t>
            </a:r>
            <a:r>
              <a:rPr lang="en-US"/>
              <a:t>UGA Linguistics Program and the UGA Graduate School for travel funding.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41125" y="6356350"/>
            <a:ext cx="650875" cy="365125"/>
          </a:xfrm>
        </p:spPr>
        <p:txBody>
          <a:bodyPr/>
          <a:lstStyle/>
          <a:p>
            <a:fld id="{2F4E2E3C-FF33-FC45-91A9-BDC48E1E835D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1926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Appendices</a:t>
            </a:r>
          </a:p>
        </p:txBody>
      </p:sp>
    </p:spTree>
    <p:extLst>
      <p:ext uri="{BB962C8B-B14F-4D97-AF65-F5344CB8AC3E}">
        <p14:creationId xmlns:p14="http://schemas.microsoft.com/office/powerpoint/2010/main" val="1747665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Word List Items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F4E2E3C-FF33-FC45-91A9-BDC48E1E835D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Appendices</a:t>
            </a:r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24516571"/>
              </p:ext>
            </p:extLst>
          </p:nvPr>
        </p:nvGraphicFramePr>
        <p:xfrm>
          <a:off x="3436990" y="1625626"/>
          <a:ext cx="5318020" cy="2865120"/>
        </p:xfrm>
        <a:graphic>
          <a:graphicData uri="http://schemas.openxmlformats.org/drawingml/2006/table">
            <a:tbl>
              <a:tblPr bandRow="1">
                <a:tableStyleId>{69012ECD-51FC-41F1-AA8D-1B2483CD663E}</a:tableStyleId>
              </a:tblPr>
              <a:tblGrid>
                <a:gridCol w="1156686"/>
                <a:gridCol w="4161334"/>
              </a:tblGrid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latin typeface="Avenir Book" charset="0"/>
                          <a:ea typeface="Avenir Book" charset="0"/>
                          <a:cs typeface="Avenir Book" charset="0"/>
                        </a:rPr>
                        <a:t>/er/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b="0">
                          <a:latin typeface="Avenir Book" charset="0"/>
                          <a:ea typeface="Avenir Book" charset="0"/>
                          <a:cs typeface="Avenir Book" charset="0"/>
                        </a:rPr>
                        <a:t>dairy</a:t>
                      </a:r>
                      <a:r>
                        <a:rPr lang="en-US" b="1">
                          <a:latin typeface="Avenir Book" charset="0"/>
                          <a:ea typeface="Avenir Book" charset="0"/>
                          <a:cs typeface="Avenir Book" charset="0"/>
                        </a:rPr>
                        <a:t>,</a:t>
                      </a:r>
                      <a:r>
                        <a:rPr lang="en-US" b="1" baseline="0"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b="0" baseline="0">
                          <a:latin typeface="Avenir Book" charset="0"/>
                          <a:ea typeface="Avenir Book" charset="0"/>
                          <a:cs typeface="Avenir Book" charset="0"/>
                        </a:rPr>
                        <a:t>hairy</a:t>
                      </a:r>
                      <a:r>
                        <a:rPr lang="en-US" b="1" baseline="0">
                          <a:latin typeface="Avenir Book" charset="0"/>
                          <a:ea typeface="Avenir Book" charset="0"/>
                          <a:cs typeface="Avenir Book" charset="0"/>
                        </a:rPr>
                        <a:t>, </a:t>
                      </a:r>
                      <a:r>
                        <a:rPr lang="en-US" b="0" baseline="0">
                          <a:latin typeface="Avenir Book" charset="0"/>
                          <a:ea typeface="Avenir Book" charset="0"/>
                          <a:cs typeface="Avenir Book" charset="0"/>
                        </a:rPr>
                        <a:t>vary</a:t>
                      </a:r>
                      <a:endParaRPr lang="en-US" b="0"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latin typeface="Avenir Book" charset="0"/>
                          <a:ea typeface="Avenir Book" charset="0"/>
                          <a:cs typeface="Avenir Book" charset="0"/>
                        </a:rPr>
                        <a:t>/ɛr/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b="0">
                          <a:latin typeface="Avenir Book" charset="0"/>
                          <a:ea typeface="Avenir Book" charset="0"/>
                          <a:cs typeface="Avenir Book" charset="0"/>
                        </a:rPr>
                        <a:t>heritage</a:t>
                      </a:r>
                      <a:r>
                        <a:rPr lang="en-US" b="1">
                          <a:latin typeface="Avenir Book" charset="0"/>
                          <a:ea typeface="Avenir Book" charset="0"/>
                          <a:cs typeface="Avenir Book" charset="0"/>
                        </a:rPr>
                        <a:t>,</a:t>
                      </a:r>
                      <a:r>
                        <a:rPr lang="en-US" b="1" baseline="0"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b="0" baseline="0">
                          <a:latin typeface="Avenir Book" charset="0"/>
                          <a:ea typeface="Avenir Book" charset="0"/>
                          <a:cs typeface="Avenir Book" charset="0"/>
                        </a:rPr>
                        <a:t>numeric</a:t>
                      </a:r>
                      <a:r>
                        <a:rPr lang="en-US" b="1" baseline="0">
                          <a:latin typeface="Avenir Book" charset="0"/>
                          <a:ea typeface="Avenir Book" charset="0"/>
                          <a:cs typeface="Avenir Book" charset="0"/>
                        </a:rPr>
                        <a:t>, </a:t>
                      </a:r>
                      <a:r>
                        <a:rPr lang="en-US" b="0" baseline="0">
                          <a:latin typeface="Avenir Book" charset="0"/>
                          <a:ea typeface="Avenir Book" charset="0"/>
                          <a:cs typeface="Avenir Book" charset="0"/>
                        </a:rPr>
                        <a:t>sheriff</a:t>
                      </a:r>
                      <a:endParaRPr lang="en-US" b="1"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latin typeface="Avenir Book" charset="0"/>
                          <a:ea typeface="Avenir Book" charset="0"/>
                          <a:cs typeface="Avenir Book" charset="0"/>
                        </a:rPr>
                        <a:t>/ær/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b="0">
                          <a:latin typeface="Avenir Book" charset="0"/>
                          <a:ea typeface="Avenir Book" charset="0"/>
                          <a:cs typeface="Avenir Book" charset="0"/>
                        </a:rPr>
                        <a:t>arrow</a:t>
                      </a:r>
                      <a:r>
                        <a:rPr lang="en-US" b="1">
                          <a:latin typeface="Avenir Book" charset="0"/>
                          <a:ea typeface="Avenir Book" charset="0"/>
                          <a:cs typeface="Avenir Book" charset="0"/>
                        </a:rPr>
                        <a:t>, </a:t>
                      </a:r>
                      <a:r>
                        <a:rPr lang="en-US" b="0">
                          <a:latin typeface="Avenir Book" charset="0"/>
                          <a:ea typeface="Avenir Book" charset="0"/>
                          <a:cs typeface="Avenir Book" charset="0"/>
                        </a:rPr>
                        <a:t>carry</a:t>
                      </a:r>
                      <a:r>
                        <a:rPr lang="en-US" b="1">
                          <a:latin typeface="Avenir Book" charset="0"/>
                          <a:ea typeface="Avenir Book" charset="0"/>
                          <a:cs typeface="Avenir Book" charset="0"/>
                        </a:rPr>
                        <a:t>,</a:t>
                      </a:r>
                      <a:r>
                        <a:rPr lang="en-US" b="1" baseline="0"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b="0" baseline="0">
                          <a:latin typeface="Avenir Book" charset="0"/>
                          <a:ea typeface="Avenir Book" charset="0"/>
                          <a:cs typeface="Avenir Book" charset="0"/>
                        </a:rPr>
                        <a:t>narrate</a:t>
                      </a:r>
                      <a:r>
                        <a:rPr lang="en-US" b="1" baseline="0">
                          <a:latin typeface="Avenir Book" charset="0"/>
                          <a:ea typeface="Avenir Book" charset="0"/>
                          <a:cs typeface="Avenir Book" charset="0"/>
                        </a:rPr>
                        <a:t>, </a:t>
                      </a:r>
                      <a:r>
                        <a:rPr lang="en-US" b="0" baseline="0">
                          <a:latin typeface="Avenir Book" charset="0"/>
                          <a:ea typeface="Avenir Book" charset="0"/>
                          <a:cs typeface="Avenir Book" charset="0"/>
                        </a:rPr>
                        <a:t>parrot</a:t>
                      </a:r>
                      <a:r>
                        <a:rPr lang="en-US" b="1" baseline="0">
                          <a:latin typeface="Avenir Book" charset="0"/>
                          <a:ea typeface="Avenir Book" charset="0"/>
                          <a:cs typeface="Avenir Book" charset="0"/>
                        </a:rPr>
                        <a:t>, </a:t>
                      </a:r>
                      <a:r>
                        <a:rPr lang="en-US" b="0" baseline="0">
                          <a:latin typeface="Avenir Book" charset="0"/>
                          <a:ea typeface="Avenir Book" charset="0"/>
                          <a:cs typeface="Avenir Book" charset="0"/>
                        </a:rPr>
                        <a:t>sparrow</a:t>
                      </a:r>
                    </a:p>
                    <a:p>
                      <a:endParaRPr lang="en-US" b="1"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latin typeface="Avenir Book" charset="0"/>
                          <a:ea typeface="Avenir Book" charset="0"/>
                          <a:cs typeface="Avenir Book" charset="0"/>
                        </a:rPr>
                        <a:t>/ul/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b="0">
                          <a:latin typeface="Avenir Book" charset="0"/>
                          <a:ea typeface="Avenir Book" charset="0"/>
                          <a:cs typeface="Avenir Book" charset="0"/>
                        </a:rPr>
                        <a:t>cool</a:t>
                      </a:r>
                      <a:r>
                        <a:rPr lang="en-US" b="1">
                          <a:latin typeface="Avenir Book" charset="0"/>
                          <a:ea typeface="Avenir Book" charset="0"/>
                          <a:cs typeface="Avenir Book" charset="0"/>
                        </a:rPr>
                        <a:t>, </a:t>
                      </a:r>
                      <a:r>
                        <a:rPr lang="en-US" b="0">
                          <a:latin typeface="Avenir Book" charset="0"/>
                          <a:ea typeface="Avenir Book" charset="0"/>
                          <a:cs typeface="Avenir Book" charset="0"/>
                        </a:rPr>
                        <a:t>school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latin typeface="Avenir Book" charset="0"/>
                          <a:ea typeface="Avenir Book" charset="0"/>
                          <a:cs typeface="Avenir Book" charset="0"/>
                        </a:rPr>
                        <a:t>/ʊl/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b="0" baseline="0">
                          <a:latin typeface="Avenir Book" charset="0"/>
                          <a:ea typeface="Avenir Book" charset="0"/>
                          <a:cs typeface="Avenir Book" charset="0"/>
                        </a:rPr>
                        <a:t>fulcrum</a:t>
                      </a:r>
                      <a:r>
                        <a:rPr lang="en-US" b="1" baseline="0">
                          <a:latin typeface="Avenir Book" charset="0"/>
                          <a:ea typeface="Avenir Book" charset="0"/>
                          <a:cs typeface="Avenir Book" charset="0"/>
                        </a:rPr>
                        <a:t>, </a:t>
                      </a:r>
                      <a:r>
                        <a:rPr lang="en-US" b="0" baseline="0">
                          <a:latin typeface="Avenir Book" charset="0"/>
                          <a:ea typeface="Avenir Book" charset="0"/>
                          <a:cs typeface="Avenir Book" charset="0"/>
                        </a:rPr>
                        <a:t>pulpit</a:t>
                      </a:r>
                      <a:r>
                        <a:rPr lang="en-US" b="1" baseline="0">
                          <a:latin typeface="Avenir Book" charset="0"/>
                          <a:ea typeface="Avenir Book" charset="0"/>
                          <a:cs typeface="Avenir Book" charset="0"/>
                        </a:rPr>
                        <a:t>, </a:t>
                      </a:r>
                      <a:r>
                        <a:rPr lang="en-US" b="0" baseline="0">
                          <a:latin typeface="Avenir Book" charset="0"/>
                          <a:ea typeface="Avenir Book" charset="0"/>
                          <a:cs typeface="Avenir Book" charset="0"/>
                        </a:rPr>
                        <a:t>wool</a:t>
                      </a:r>
                      <a:endParaRPr lang="en-US" b="0"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latin typeface="Avenir Book" charset="0"/>
                          <a:ea typeface="Avenir Book" charset="0"/>
                          <a:cs typeface="Avenir Book" charset="0"/>
                        </a:rPr>
                        <a:t>/ol/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b="0">
                          <a:latin typeface="Avenir Book" charset="0"/>
                          <a:ea typeface="Avenir Book" charset="0"/>
                          <a:cs typeface="Avenir Book" charset="0"/>
                        </a:rPr>
                        <a:t>control</a:t>
                      </a:r>
                      <a:r>
                        <a:rPr lang="en-US" b="1">
                          <a:latin typeface="Avenir Book" charset="0"/>
                          <a:ea typeface="Avenir Book" charset="0"/>
                          <a:cs typeface="Avenir Book" charset="0"/>
                        </a:rPr>
                        <a:t>,</a:t>
                      </a:r>
                      <a:r>
                        <a:rPr lang="en-US" b="1" baseline="0"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b="0" baseline="0">
                          <a:latin typeface="Avenir Book" charset="0"/>
                          <a:ea typeface="Avenir Book" charset="0"/>
                          <a:cs typeface="Avenir Book" charset="0"/>
                        </a:rPr>
                        <a:t>holster</a:t>
                      </a:r>
                      <a:r>
                        <a:rPr lang="en-US" b="1" baseline="0">
                          <a:latin typeface="Avenir Book" charset="0"/>
                          <a:ea typeface="Avenir Book" charset="0"/>
                          <a:cs typeface="Avenir Book" charset="0"/>
                        </a:rPr>
                        <a:t>, </a:t>
                      </a:r>
                      <a:r>
                        <a:rPr lang="en-US" b="0" baseline="0">
                          <a:latin typeface="Avenir Book" charset="0"/>
                          <a:ea typeface="Avenir Book" charset="0"/>
                          <a:cs typeface="Avenir Book" charset="0"/>
                        </a:rPr>
                        <a:t>stroll</a:t>
                      </a:r>
                      <a:r>
                        <a:rPr lang="en-US" b="1" baseline="0">
                          <a:latin typeface="Avenir Book" charset="0"/>
                          <a:ea typeface="Avenir Book" charset="0"/>
                          <a:cs typeface="Avenir Book" charset="0"/>
                        </a:rPr>
                        <a:t>, </a:t>
                      </a:r>
                      <a:r>
                        <a:rPr lang="en-US" b="0" baseline="0">
                          <a:latin typeface="Avenir Book" charset="0"/>
                          <a:ea typeface="Avenir Book" charset="0"/>
                          <a:cs typeface="Avenir Book" charset="0"/>
                        </a:rPr>
                        <a:t>whole</a:t>
                      </a:r>
                      <a:endParaRPr lang="en-US" b="0"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latin typeface="Avenir Book" charset="0"/>
                          <a:ea typeface="Avenir Book" charset="0"/>
                          <a:cs typeface="Avenir Book" charset="0"/>
                        </a:rPr>
                        <a:t>/ʌl/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b="0">
                          <a:latin typeface="Avenir Book" charset="0"/>
                          <a:ea typeface="Avenir Book" charset="0"/>
                          <a:cs typeface="Avenir Book" charset="0"/>
                        </a:rPr>
                        <a:t>adult</a:t>
                      </a:r>
                      <a:r>
                        <a:rPr lang="en-US" b="1">
                          <a:latin typeface="Avenir Book" charset="0"/>
                          <a:ea typeface="Avenir Book" charset="0"/>
                          <a:cs typeface="Avenir Book" charset="0"/>
                        </a:rPr>
                        <a:t>, </a:t>
                      </a:r>
                      <a:r>
                        <a:rPr lang="en-US" b="0">
                          <a:latin typeface="Avenir Book" charset="0"/>
                          <a:ea typeface="Avenir Book" charset="0"/>
                          <a:cs typeface="Avenir Book" charset="0"/>
                        </a:rPr>
                        <a:t>culprit</a:t>
                      </a:r>
                      <a:r>
                        <a:rPr lang="en-US" b="1">
                          <a:latin typeface="Avenir Book" charset="0"/>
                          <a:ea typeface="Avenir Book" charset="0"/>
                          <a:cs typeface="Avenir Book" charset="0"/>
                        </a:rPr>
                        <a:t>,</a:t>
                      </a:r>
                      <a:r>
                        <a:rPr lang="en-US" b="1" baseline="0"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b="0" baseline="0">
                          <a:latin typeface="Avenir Book" charset="0"/>
                          <a:ea typeface="Avenir Book" charset="0"/>
                          <a:cs typeface="Avenir Book" charset="0"/>
                        </a:rPr>
                        <a:t>vulture</a:t>
                      </a:r>
                      <a:endParaRPr lang="en-US" b="0"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600260" y="1550824"/>
            <a:ext cx="263652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latin typeface="Avenir Book" charset="0"/>
                <a:ea typeface="Avenir Book" charset="0"/>
                <a:cs typeface="Avenir Book" charset="0"/>
              </a:rPr>
              <a:t>These were embedded psuedorandomly in a 160-item word list, with words targeting other research questions acting as fillers.</a:t>
            </a:r>
          </a:p>
          <a:p>
            <a:endParaRPr lang="en-US" sz="1400">
              <a:latin typeface="Avenir Book" charset="0"/>
              <a:ea typeface="Avenir Book" charset="0"/>
              <a:cs typeface="Avenir Book" charset="0"/>
            </a:endParaRPr>
          </a:p>
          <a:p>
            <a:r>
              <a:rPr lang="en-US" sz="1400">
                <a:latin typeface="Avenir Book" charset="0"/>
                <a:ea typeface="Avenir Book" charset="0"/>
                <a:cs typeface="Avenir Book" charset="0"/>
              </a:rPr>
              <a:t>Participants often commented on how random the words seemed, so they likely did not catch on to the research questions these words targeted.</a:t>
            </a:r>
          </a:p>
        </p:txBody>
      </p:sp>
      <p:sp>
        <p:nvSpPr>
          <p:cNvPr id="6" name="Rectangle 5"/>
          <p:cNvSpPr/>
          <p:nvPr/>
        </p:nvSpPr>
        <p:spPr>
          <a:xfrm>
            <a:off x="8829935" y="1550824"/>
            <a:ext cx="2752466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>
                <a:latin typeface="Avenir Book" charset="0"/>
                <a:ea typeface="Avenir Book" charset="0"/>
                <a:cs typeface="Avenir Book" charset="0"/>
              </a:rPr>
              <a:t>The following words were excluded because they did not satisfy the required syllable type for their particular merger (open syllables for </a:t>
            </a:r>
            <a:r>
              <a:rPr lang="en-US" sz="1400" i="1">
                <a:latin typeface="Avenir Book" charset="0"/>
                <a:ea typeface="Avenir Book" charset="0"/>
                <a:cs typeface="Avenir Book" charset="0"/>
              </a:rPr>
              <a:t>Mary-merry-marry</a:t>
            </a:r>
            <a:r>
              <a:rPr lang="en-US" sz="1400">
                <a:latin typeface="Avenir Book" charset="0"/>
                <a:ea typeface="Avenir Book" charset="0"/>
                <a:cs typeface="Avenir Book" charset="0"/>
              </a:rPr>
              <a:t> and closed syllables for the pre-laterals), which was only learned after data-collection:</a:t>
            </a:r>
          </a:p>
          <a:p>
            <a:endParaRPr lang="en-US" sz="1400">
              <a:latin typeface="Avenir Book" charset="0"/>
              <a:ea typeface="Avenir Book" charset="0"/>
              <a:cs typeface="Avenir Book" charset="0"/>
            </a:endParaRPr>
          </a:p>
          <a:p>
            <a:r>
              <a:rPr lang="en-US" sz="1400" i="1">
                <a:latin typeface="Avenir Book" charset="0"/>
                <a:ea typeface="Avenir Book" charset="0"/>
                <a:cs typeface="Avenir Book" charset="0"/>
              </a:rPr>
              <a:t>bullet</a:t>
            </a:r>
            <a:r>
              <a:rPr lang="en-US" sz="1400">
                <a:latin typeface="Avenir Book" charset="0"/>
                <a:ea typeface="Avenir Book" charset="0"/>
                <a:cs typeface="Avenir Book" charset="0"/>
              </a:rPr>
              <a:t>, (</a:t>
            </a:r>
            <a:r>
              <a:rPr lang="en-US" sz="1400" i="1">
                <a:latin typeface="Avenir Book" charset="0"/>
                <a:ea typeface="Avenir Book" charset="0"/>
                <a:cs typeface="Avenir Book" charset="0"/>
              </a:rPr>
              <a:t>Coca-</a:t>
            </a:r>
            <a:r>
              <a:rPr lang="en-US" sz="1400">
                <a:latin typeface="Avenir Book" charset="0"/>
                <a:ea typeface="Avenir Book" charset="0"/>
                <a:cs typeface="Avenir Book" charset="0"/>
              </a:rPr>
              <a:t>)</a:t>
            </a:r>
            <a:r>
              <a:rPr lang="en-US" sz="1400" i="1">
                <a:latin typeface="Avenir Book" charset="0"/>
                <a:ea typeface="Avenir Book" charset="0"/>
                <a:cs typeface="Avenir Book" charset="0"/>
              </a:rPr>
              <a:t>Cola</a:t>
            </a:r>
            <a:r>
              <a:rPr lang="en-US" sz="1400">
                <a:latin typeface="Avenir Book" charset="0"/>
                <a:ea typeface="Avenir Book" charset="0"/>
                <a:cs typeface="Avenir Book" charset="0"/>
              </a:rPr>
              <a:t>, </a:t>
            </a:r>
            <a:r>
              <a:rPr lang="en-US" sz="1400" i="1">
                <a:latin typeface="Avenir Book" charset="0"/>
                <a:ea typeface="Avenir Book" charset="0"/>
                <a:cs typeface="Avenir Book" charset="0"/>
              </a:rPr>
              <a:t>gullible</a:t>
            </a:r>
            <a:r>
              <a:rPr lang="en-US" sz="1400">
                <a:latin typeface="Avenir Book" charset="0"/>
                <a:ea typeface="Avenir Book" charset="0"/>
                <a:cs typeface="Avenir Book" charset="0"/>
              </a:rPr>
              <a:t>,</a:t>
            </a:r>
            <a:r>
              <a:rPr lang="en-US" sz="1400" i="1">
                <a:latin typeface="Avenir Book" charset="0"/>
                <a:ea typeface="Avenir Book" charset="0"/>
                <a:cs typeface="Avenir Book" charset="0"/>
              </a:rPr>
              <a:t> hooligan</a:t>
            </a:r>
            <a:r>
              <a:rPr lang="en-US" sz="1400">
                <a:latin typeface="Avenir Book" charset="0"/>
                <a:ea typeface="Avenir Book" charset="0"/>
                <a:cs typeface="Avenir Book" charset="0"/>
              </a:rPr>
              <a:t>, </a:t>
            </a:r>
            <a:r>
              <a:rPr lang="en-US" sz="1400" i="1">
                <a:latin typeface="Avenir Book" charset="0"/>
                <a:ea typeface="Avenir Book" charset="0"/>
                <a:cs typeface="Avenir Book" charset="0"/>
              </a:rPr>
              <a:t>polar (bear)</a:t>
            </a:r>
            <a:r>
              <a:rPr lang="en-US" sz="1400">
                <a:latin typeface="Avenir Book" charset="0"/>
                <a:ea typeface="Avenir Book" charset="0"/>
                <a:cs typeface="Avenir Book" charset="0"/>
              </a:rPr>
              <a:t>, </a:t>
            </a:r>
            <a:r>
              <a:rPr lang="en-US" sz="1400" i="1">
                <a:latin typeface="Avenir Book" charset="0"/>
                <a:ea typeface="Avenir Book" charset="0"/>
                <a:cs typeface="Avenir Book" charset="0"/>
              </a:rPr>
              <a:t>pulley</a:t>
            </a:r>
            <a:r>
              <a:rPr lang="en-US" sz="1400">
                <a:latin typeface="Avenir Book" charset="0"/>
                <a:ea typeface="Avenir Book" charset="0"/>
                <a:cs typeface="Avenir Book" charset="0"/>
              </a:rPr>
              <a:t>, </a:t>
            </a:r>
            <a:r>
              <a:rPr lang="en-US" sz="1400" i="1">
                <a:latin typeface="Avenir Book" charset="0"/>
                <a:ea typeface="Avenir Book" charset="0"/>
                <a:cs typeface="Avenir Book" charset="0"/>
              </a:rPr>
              <a:t>sullen, tulips</a:t>
            </a:r>
            <a:r>
              <a:rPr lang="en-US" sz="1400">
                <a:latin typeface="Avenir Book" charset="0"/>
                <a:ea typeface="Avenir Book" charset="0"/>
                <a:cs typeface="Avenir Book" charset="0"/>
              </a:rPr>
              <a:t>, </a:t>
            </a:r>
            <a:r>
              <a:rPr lang="en-US" sz="1400" i="1">
                <a:latin typeface="Avenir Book" charset="0"/>
                <a:ea typeface="Avenir Book" charset="0"/>
                <a:cs typeface="Avenir Book" charset="0"/>
              </a:rPr>
              <a:t>yuletide</a:t>
            </a:r>
            <a:r>
              <a:rPr lang="en-US" sz="1400">
                <a:latin typeface="Avenir Book" charset="0"/>
                <a:ea typeface="Avenir Book" charset="0"/>
                <a:cs typeface="Avenir Book" charset="0"/>
              </a:rPr>
              <a:t>, </a:t>
            </a:r>
          </a:p>
        </p:txBody>
      </p:sp>
    </p:spTree>
    <p:extLst>
      <p:ext uri="{BB962C8B-B14F-4D97-AF65-F5344CB8AC3E}">
        <p14:creationId xmlns:p14="http://schemas.microsoft.com/office/powerpoint/2010/main" val="1346464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Minimal Pairs </a:t>
            </a:r>
            <a:r>
              <a:rPr lang="en-US" sz="2800"/>
              <a:t>&amp;</a:t>
            </a:r>
            <a:r>
              <a:rPr lang="en-US"/>
              <a:t> Triplets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F4E2E3C-FF33-FC45-91A9-BDC48E1E835D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Appendices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8081051"/>
              </p:ext>
            </p:extLst>
          </p:nvPr>
        </p:nvGraphicFramePr>
        <p:xfrm>
          <a:off x="7143748" y="1339070"/>
          <a:ext cx="4438652" cy="44500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09663"/>
                <a:gridCol w="1109663"/>
                <a:gridCol w="1109663"/>
                <a:gridCol w="1109663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/ul/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/ʊl/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/ol/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/ʌl/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rule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role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stool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stole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bull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bowl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goal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gull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colt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cult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/>
                        <a:t>whole/hole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/>
                        <a:t>bolder/boulder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school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skull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who’ll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hole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hull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pool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pull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pole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fool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full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pole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4271672"/>
              </p:ext>
            </p:extLst>
          </p:nvPr>
        </p:nvGraphicFramePr>
        <p:xfrm>
          <a:off x="609600" y="1339070"/>
          <a:ext cx="4086225" cy="2966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62075"/>
                <a:gridCol w="1362075"/>
                <a:gridCol w="1362075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/er/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/ɛr/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/ær/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fairy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ferry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stares/stairs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perish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parish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very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vary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terrible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hairy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Harry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Mary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merry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marry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Rectangle 8"/>
          <p:cNvSpPr/>
          <p:nvPr/>
        </p:nvSpPr>
        <p:spPr>
          <a:xfrm>
            <a:off x="609600" y="4582431"/>
            <a:ext cx="4086225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>
                <a:latin typeface="Avenir Book" charset="0"/>
                <a:ea typeface="Avenir Book" charset="0"/>
                <a:cs typeface="Avenir Book" charset="0"/>
              </a:rPr>
              <a:t>The pairs </a:t>
            </a:r>
            <a:r>
              <a:rPr lang="en-US" sz="1200" i="1">
                <a:latin typeface="Avenir Book" charset="0"/>
                <a:ea typeface="Avenir Book" charset="0"/>
                <a:cs typeface="Avenir Book" charset="0"/>
              </a:rPr>
              <a:t>bear~bare</a:t>
            </a:r>
            <a:r>
              <a:rPr lang="en-US" sz="1200">
                <a:latin typeface="Avenir Book" charset="0"/>
                <a:ea typeface="Avenir Book" charset="0"/>
                <a:cs typeface="Avenir Book" charset="0"/>
              </a:rPr>
              <a:t> and </a:t>
            </a:r>
            <a:r>
              <a:rPr lang="en-US" sz="1200" i="1">
                <a:latin typeface="Avenir Book" charset="0"/>
                <a:ea typeface="Avenir Book" charset="0"/>
                <a:cs typeface="Avenir Book" charset="0"/>
              </a:rPr>
              <a:t>hair~hare</a:t>
            </a:r>
            <a:r>
              <a:rPr lang="en-US" sz="1200">
                <a:latin typeface="Avenir Book" charset="0"/>
                <a:ea typeface="Avenir Book" charset="0"/>
                <a:cs typeface="Avenir Book" charset="0"/>
              </a:rPr>
              <a:t> were excluded because the targeted vowel was not before an </a:t>
            </a:r>
            <a:r>
              <a:rPr lang="en-US" sz="1200" i="1">
                <a:latin typeface="Avenir Book" charset="0"/>
                <a:ea typeface="Avenir Book" charset="0"/>
                <a:cs typeface="Avenir Book" charset="0"/>
              </a:rPr>
              <a:t>intervocalic</a:t>
            </a:r>
            <a:r>
              <a:rPr lang="en-US" sz="1200">
                <a:latin typeface="Avenir Book" charset="0"/>
                <a:ea typeface="Avenir Book" charset="0"/>
                <a:cs typeface="Avenir Book" charset="0"/>
              </a:rPr>
              <a:t> /r/.</a:t>
            </a:r>
          </a:p>
          <a:p>
            <a:endParaRPr lang="en-US" sz="1200">
              <a:latin typeface="Avenir Book" charset="0"/>
              <a:ea typeface="Avenir Book" charset="0"/>
              <a:cs typeface="Avenir Book" charset="0"/>
            </a:endParaRPr>
          </a:p>
          <a:p>
            <a:r>
              <a:rPr lang="en-US" sz="1200">
                <a:latin typeface="Avenir Book" charset="0"/>
                <a:ea typeface="Avenir Book" charset="0"/>
                <a:cs typeface="Avenir Book" charset="0"/>
              </a:rPr>
              <a:t>The match </a:t>
            </a:r>
            <a:r>
              <a:rPr lang="en-US" sz="1200" i="1">
                <a:latin typeface="Avenir Book" charset="0"/>
                <a:ea typeface="Avenir Book" charset="0"/>
                <a:cs typeface="Avenir Book" charset="0"/>
              </a:rPr>
              <a:t>terrible</a:t>
            </a:r>
            <a:r>
              <a:rPr lang="en-US" sz="1200">
                <a:latin typeface="Avenir Book" charset="0"/>
                <a:ea typeface="Avenir Book" charset="0"/>
                <a:cs typeface="Avenir Book" charset="0"/>
              </a:rPr>
              <a:t> was the invented word “tear-able” (as in ’able to be torn’), but participants didn’t respond well to that.</a:t>
            </a:r>
          </a:p>
        </p:txBody>
      </p:sp>
      <p:sp>
        <p:nvSpPr>
          <p:cNvPr id="2" name="Rectangle 1"/>
          <p:cNvSpPr/>
          <p:nvPr/>
        </p:nvSpPr>
        <p:spPr>
          <a:xfrm>
            <a:off x="4695825" y="4582431"/>
            <a:ext cx="244792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>
                <a:latin typeface="Avenir Book" charset="0"/>
                <a:ea typeface="Avenir Book" charset="0"/>
                <a:cs typeface="Avenir Book" charset="0"/>
              </a:rPr>
              <a:t>Pairs from the same class are assumed to be homophonous for all speakers and were included to test speakers’ attention.</a:t>
            </a:r>
          </a:p>
        </p:txBody>
      </p:sp>
    </p:spTree>
    <p:extLst>
      <p:ext uri="{BB962C8B-B14F-4D97-AF65-F5344CB8AC3E}">
        <p14:creationId xmlns:p14="http://schemas.microsoft.com/office/powerpoint/2010/main" val="373551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Pool Statistics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F4E2E3C-FF33-FC45-91A9-BDC48E1E835D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Appendices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6"/>
              <p:cNvSpPr>
                <a:spLocks noGrp="1"/>
              </p:cNvSpPr>
              <p:nvPr>
                <p:ph idx="1"/>
              </p:nvPr>
            </p:nvSpPr>
            <p:spPr>
              <a:xfrm>
                <a:off x="609600" y="1346908"/>
                <a:ext cx="3682280" cy="4779256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i="1"/>
                  <a:t>pool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≠</m:t>
                    </m:r>
                  </m:oMath>
                </a14:m>
                <a:r>
                  <a:rPr lang="en-US" i="1"/>
                  <a:t> pull </a:t>
                </a:r>
                <a:r>
                  <a:rPr lang="en-US"/>
                  <a:t>(word list)</a:t>
                </a:r>
              </a:p>
              <a:p>
                <a:pPr marL="0" indent="0">
                  <a:buNone/>
                </a:pPr>
                <a:r>
                  <a:rPr lang="is-IS" sz="1300"/>
                  <a:t>	(</a:t>
                </a:r>
                <a:r>
                  <a:rPr lang="en-US" sz="1300"/>
                  <a:t>independent two-sided </a:t>
                </a:r>
                <a:r>
                  <a:rPr lang="en-US" sz="1300" i="1"/>
                  <a:t>t</a:t>
                </a:r>
                <a:r>
                  <a:rPr lang="en-US" sz="1300"/>
                  <a:t>-tests</a:t>
                </a:r>
                <a:r>
                  <a:rPr lang="is-IS" sz="1300"/>
                  <a:t>)</a:t>
                </a:r>
                <a:endParaRPr lang="en-US" sz="1300"/>
              </a:p>
              <a:p>
                <a:pPr marL="0" indent="0">
                  <a:buNone/>
                </a:pPr>
                <a:r>
                  <a:rPr lang="en-US" sz="1600"/>
                  <a:t>	F1: </a:t>
                </a:r>
                <a:r>
                  <a:rPr lang="en-US" sz="1600" i="1"/>
                  <a:t>t</a:t>
                </a:r>
                <a:r>
                  <a:rPr lang="en-US" sz="1600" baseline="-25000"/>
                  <a:t>(</a:t>
                </a:r>
                <a:r>
                  <a:rPr lang="nb-NO" sz="1600" baseline="-25000"/>
                  <a:t>155.89</a:t>
                </a:r>
                <a:r>
                  <a:rPr lang="hr-HR" sz="1600" baseline="-25000"/>
                  <a:t>)</a:t>
                </a:r>
                <a:r>
                  <a:rPr lang="hr-HR" sz="1600"/>
                  <a:t> = </a:t>
                </a:r>
                <a:r>
                  <a:rPr lang="en-US" sz="1600"/>
                  <a:t>–</a:t>
                </a:r>
                <a:r>
                  <a:rPr lang="mr-IN" sz="1600"/>
                  <a:t>13.99</a:t>
                </a:r>
                <a:r>
                  <a:rPr lang="is-IS" sz="1600"/>
                  <a:t>, </a:t>
                </a:r>
                <a:r>
                  <a:rPr lang="is-IS" sz="1600" i="1"/>
                  <a:t>p</a:t>
                </a:r>
                <a:r>
                  <a:rPr lang="is-IS" sz="1600"/>
                  <a:t> &lt; 0.001</a:t>
                </a:r>
              </a:p>
              <a:p>
                <a:pPr marL="0" indent="0">
                  <a:buNone/>
                </a:pPr>
                <a:r>
                  <a:rPr lang="is-IS" sz="1600"/>
                  <a:t>	F2: </a:t>
                </a:r>
                <a:r>
                  <a:rPr lang="en-US" sz="1600" i="1"/>
                  <a:t>t</a:t>
                </a:r>
                <a:r>
                  <a:rPr lang="en-US" sz="1600" baseline="-25000"/>
                  <a:t>(</a:t>
                </a:r>
                <a:r>
                  <a:rPr lang="hr-HR" sz="1600" baseline="-25000"/>
                  <a:t>144.62)</a:t>
                </a:r>
                <a:r>
                  <a:rPr lang="hr-HR" sz="1600"/>
                  <a:t> = </a:t>
                </a:r>
                <a:r>
                  <a:rPr lang="en-US" sz="1600"/>
                  <a:t>–</a:t>
                </a:r>
                <a:r>
                  <a:rPr lang="mr-IN" sz="1600"/>
                  <a:t>5.0</a:t>
                </a:r>
                <a:r>
                  <a:rPr lang="en-US" sz="1600"/>
                  <a:t>1</a:t>
                </a:r>
                <a:r>
                  <a:rPr lang="is-IS" sz="1600"/>
                  <a:t>, </a:t>
                </a:r>
                <a:r>
                  <a:rPr lang="is-IS" sz="1600" i="1"/>
                  <a:t>p</a:t>
                </a:r>
                <a:r>
                  <a:rPr lang="is-IS" sz="1600"/>
                  <a:t> &lt; 0.001</a:t>
                </a:r>
              </a:p>
              <a:p>
                <a:pPr marL="0" indent="0">
                  <a:buNone/>
                </a:pPr>
                <a:endParaRPr lang="is-IS" sz="900"/>
              </a:p>
              <a:p>
                <a:pPr marL="0" indent="0">
                  <a:buNone/>
                </a:pPr>
                <a:r>
                  <a:rPr lang="is-IS" sz="1600"/>
                  <a:t>	Pillai score: 0.14</a:t>
                </a:r>
              </a:p>
              <a:p>
                <a:pPr marL="0" indent="0">
                  <a:buNone/>
                </a:pPr>
                <a:r>
                  <a:rPr lang="is-IS" sz="1600"/>
                  <a:t>	Bhattacharyya’s affinity: 0.60 </a:t>
                </a:r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:r>
                  <a:rPr lang="en-US" i="1"/>
                  <a:t>pool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≠</m:t>
                    </m:r>
                  </m:oMath>
                </a14:m>
                <a:r>
                  <a:rPr lang="en-US" i="1"/>
                  <a:t> pull </a:t>
                </a:r>
                <a:r>
                  <a:rPr lang="en-US"/>
                  <a:t>(minimal pairs)</a:t>
                </a:r>
              </a:p>
              <a:p>
                <a:pPr marL="0" indent="0">
                  <a:buNone/>
                </a:pPr>
                <a:r>
                  <a:rPr lang="is-IS" sz="1300"/>
                  <a:t>	(</a:t>
                </a:r>
                <a:r>
                  <a:rPr lang="en-US" sz="1300"/>
                  <a:t>independent two-sided </a:t>
                </a:r>
                <a:r>
                  <a:rPr lang="en-US" sz="1300" i="1"/>
                  <a:t>t</a:t>
                </a:r>
                <a:r>
                  <a:rPr lang="en-US" sz="1300"/>
                  <a:t>-tests</a:t>
                </a:r>
                <a:r>
                  <a:rPr lang="is-IS" sz="1300"/>
                  <a:t>)</a:t>
                </a:r>
                <a:endParaRPr lang="en-US" sz="1300"/>
              </a:p>
              <a:p>
                <a:pPr marL="0" indent="0">
                  <a:buNone/>
                </a:pPr>
                <a:r>
                  <a:rPr lang="en-US" sz="1600"/>
                  <a:t>	F1: </a:t>
                </a:r>
                <a:r>
                  <a:rPr lang="en-US" sz="1600" i="1"/>
                  <a:t>t</a:t>
                </a:r>
                <a:r>
                  <a:rPr lang="en-US" sz="1600" baseline="-25000"/>
                  <a:t>(</a:t>
                </a:r>
                <a:r>
                  <a:rPr lang="hr-HR" sz="1600" baseline="-25000"/>
                  <a:t>234.23)</a:t>
                </a:r>
                <a:r>
                  <a:rPr lang="hr-HR" sz="1600"/>
                  <a:t> = –14.92</a:t>
                </a:r>
                <a:r>
                  <a:rPr lang="is-IS" sz="1600"/>
                  <a:t>, </a:t>
                </a:r>
                <a:r>
                  <a:rPr lang="is-IS" sz="1600" i="1"/>
                  <a:t>p</a:t>
                </a:r>
                <a:r>
                  <a:rPr lang="is-IS" sz="1600"/>
                  <a:t> &lt; 0.001</a:t>
                </a:r>
              </a:p>
              <a:p>
                <a:pPr marL="0" indent="0">
                  <a:buNone/>
                </a:pPr>
                <a:r>
                  <a:rPr lang="is-IS" sz="1600"/>
                  <a:t>	F2: </a:t>
                </a:r>
                <a:r>
                  <a:rPr lang="en-US" sz="1600" i="1"/>
                  <a:t>t</a:t>
                </a:r>
                <a:r>
                  <a:rPr lang="en-US" sz="1600" baseline="-25000"/>
                  <a:t>(</a:t>
                </a:r>
                <a:r>
                  <a:rPr lang="nb-NO" sz="1600" baseline="-25000"/>
                  <a:t>331.42</a:t>
                </a:r>
                <a:r>
                  <a:rPr lang="hr-HR" sz="1600" baseline="-25000"/>
                  <a:t>)</a:t>
                </a:r>
                <a:r>
                  <a:rPr lang="hr-HR" sz="1600"/>
                  <a:t> = </a:t>
                </a:r>
                <a:r>
                  <a:rPr lang="is-IS" sz="1600"/>
                  <a:t>–</a:t>
                </a:r>
                <a:r>
                  <a:rPr lang="nb-NO" sz="1600"/>
                  <a:t>0.52</a:t>
                </a:r>
                <a:r>
                  <a:rPr lang="is-IS" sz="1600"/>
                  <a:t>, </a:t>
                </a:r>
                <a:r>
                  <a:rPr lang="is-IS" sz="1600" i="1"/>
                  <a:t>p</a:t>
                </a:r>
                <a:r>
                  <a:rPr lang="is-IS" sz="1600"/>
                  <a:t> = 0.601</a:t>
                </a:r>
              </a:p>
              <a:p>
                <a:pPr marL="0" indent="0">
                  <a:buNone/>
                </a:pPr>
                <a:endParaRPr lang="is-IS" sz="900"/>
              </a:p>
              <a:p>
                <a:pPr marL="0" indent="0">
                  <a:buNone/>
                </a:pPr>
                <a:r>
                  <a:rPr lang="is-IS" sz="1600"/>
                  <a:t>	Pillai score: 0.12</a:t>
                </a:r>
              </a:p>
              <a:p>
                <a:pPr marL="0" indent="0">
                  <a:buNone/>
                </a:pPr>
                <a:r>
                  <a:rPr lang="is-IS" sz="1600"/>
                  <a:t>	Bhattacharyya’s affinity: 0.72</a:t>
                </a:r>
              </a:p>
            </p:txBody>
          </p:sp>
        </mc:Choice>
        <mc:Fallback>
          <p:sp>
            <p:nvSpPr>
              <p:cNvPr id="7" name="Content Placehold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1346908"/>
                <a:ext cx="3682280" cy="4779256"/>
              </a:xfrm>
              <a:blipFill rotWithShape="0">
                <a:blip r:embed="rId2"/>
                <a:stretch>
                  <a:fillRect l="-2152" t="-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Content Placeholder 6"/>
              <p:cNvSpPr txBox="1">
                <a:spLocks/>
              </p:cNvSpPr>
              <p:nvPr/>
            </p:nvSpPr>
            <p:spPr>
              <a:xfrm>
                <a:off x="4291879" y="1346908"/>
                <a:ext cx="3807091" cy="4779256"/>
              </a:xfrm>
              <a:prstGeom prst="rect">
                <a:avLst/>
              </a:prstGeom>
            </p:spPr>
            <p:txBody>
              <a:bodyPr>
                <a:noAutofit/>
              </a:bodyPr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200" kern="1200">
                    <a:solidFill>
                      <a:schemeClr val="tx1"/>
                    </a:solidFill>
                    <a:latin typeface="Avenir Book" charset="0"/>
                    <a:ea typeface="Avenir Book" charset="0"/>
                    <a:cs typeface="Avenir Book" charset="0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kern="1200">
                    <a:solidFill>
                      <a:schemeClr val="tx1"/>
                    </a:solidFill>
                    <a:latin typeface="Avenir Book" charset="0"/>
                    <a:ea typeface="Avenir Book" charset="0"/>
                    <a:cs typeface="Avenir Book" charset="0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Avenir Book" charset="0"/>
                    <a:ea typeface="Avenir Book" charset="0"/>
                    <a:cs typeface="Avenir Book" charset="0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1600" kern="1200">
                    <a:solidFill>
                      <a:schemeClr val="tx1"/>
                    </a:solidFill>
                    <a:latin typeface="Avenir Book" charset="0"/>
                    <a:ea typeface="Avenir Book" charset="0"/>
                    <a:cs typeface="Avenir Book" charset="0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»"/>
                  <a:defRPr sz="1400" kern="1200">
                    <a:solidFill>
                      <a:schemeClr val="tx1"/>
                    </a:solidFill>
                    <a:latin typeface="Avenir Book" charset="0"/>
                    <a:ea typeface="Avenir Book" charset="0"/>
                    <a:cs typeface="Avenir Book" charset="0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/>
                  <a:buNone/>
                </a:pPr>
                <a:r>
                  <a:rPr lang="en-US" i="1"/>
                  <a:t>pool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≠</m:t>
                    </m:r>
                  </m:oMath>
                </a14:m>
                <a:r>
                  <a:rPr lang="en-US" i="1"/>
                  <a:t> pole </a:t>
                </a:r>
                <a:r>
                  <a:rPr lang="en-US"/>
                  <a:t>(word list)</a:t>
                </a:r>
              </a:p>
              <a:p>
                <a:pPr marL="0" indent="0">
                  <a:buFont typeface="Arial"/>
                  <a:buNone/>
                </a:pPr>
                <a:r>
                  <a:rPr lang="is-IS" sz="1300"/>
                  <a:t>	(</a:t>
                </a:r>
                <a:r>
                  <a:rPr lang="en-US" sz="1300"/>
                  <a:t>independent two-sided </a:t>
                </a:r>
                <a:r>
                  <a:rPr lang="en-US" sz="1300" i="1"/>
                  <a:t>t</a:t>
                </a:r>
                <a:r>
                  <a:rPr lang="en-US" sz="1300"/>
                  <a:t>-tests</a:t>
                </a:r>
                <a:r>
                  <a:rPr lang="is-IS" sz="1300"/>
                  <a:t>)</a:t>
                </a:r>
                <a:endParaRPr lang="en-US" sz="1300"/>
              </a:p>
              <a:p>
                <a:pPr marL="0" indent="0">
                  <a:buNone/>
                </a:pPr>
                <a:r>
                  <a:rPr lang="en-US" sz="1600"/>
                  <a:t>	F1: </a:t>
                </a:r>
                <a:r>
                  <a:rPr lang="en-US" sz="1600" i="1"/>
                  <a:t>t</a:t>
                </a:r>
                <a:r>
                  <a:rPr lang="en-US" sz="1600" baseline="-25000"/>
                  <a:t>(</a:t>
                </a:r>
                <a:r>
                  <a:rPr lang="nb-NO" sz="1600" baseline="-25000"/>
                  <a:t>160.853</a:t>
                </a:r>
                <a:r>
                  <a:rPr lang="hr-HR" sz="1600" baseline="-25000"/>
                  <a:t>)</a:t>
                </a:r>
                <a:r>
                  <a:rPr lang="hr-HR" sz="1600"/>
                  <a:t> = </a:t>
                </a:r>
                <a:r>
                  <a:rPr lang="en-US" sz="1600"/>
                  <a:t>–</a:t>
                </a:r>
                <a:r>
                  <a:rPr lang="mr-IN" sz="1600"/>
                  <a:t>13.47</a:t>
                </a:r>
                <a:r>
                  <a:rPr lang="is-IS" sz="1600"/>
                  <a:t>, </a:t>
                </a:r>
                <a:r>
                  <a:rPr lang="is-IS" sz="1600" i="1"/>
                  <a:t>p</a:t>
                </a:r>
                <a:r>
                  <a:rPr lang="is-IS" sz="1600"/>
                  <a:t> &lt; 0.001</a:t>
                </a:r>
              </a:p>
              <a:p>
                <a:pPr marL="0" indent="0">
                  <a:buNone/>
                </a:pPr>
                <a:r>
                  <a:rPr lang="is-IS" sz="1600"/>
                  <a:t>	F2: </a:t>
                </a:r>
                <a:r>
                  <a:rPr lang="en-US" sz="1600" i="1"/>
                  <a:t>t</a:t>
                </a:r>
                <a:r>
                  <a:rPr lang="en-US" sz="1600" baseline="-25000"/>
                  <a:t>(</a:t>
                </a:r>
                <a:r>
                  <a:rPr lang="hr-HR" sz="1600" baseline="-25000"/>
                  <a:t>158.27)</a:t>
                </a:r>
                <a:r>
                  <a:rPr lang="hr-HR" sz="1600"/>
                  <a:t> = </a:t>
                </a:r>
                <a:r>
                  <a:rPr lang="en-US" sz="1600"/>
                  <a:t>–</a:t>
                </a:r>
                <a:r>
                  <a:rPr lang="mr-IN" sz="1600"/>
                  <a:t>1.27</a:t>
                </a:r>
                <a:r>
                  <a:rPr lang="is-IS" sz="1600"/>
                  <a:t>, </a:t>
                </a:r>
                <a:r>
                  <a:rPr lang="is-IS" sz="1600" i="1"/>
                  <a:t>p</a:t>
                </a:r>
                <a:r>
                  <a:rPr lang="is-IS" sz="1600"/>
                  <a:t> = 0.205</a:t>
                </a:r>
              </a:p>
              <a:p>
                <a:pPr marL="0" indent="0">
                  <a:buFont typeface="Arial"/>
                  <a:buNone/>
                </a:pPr>
                <a:endParaRPr lang="is-IS" sz="900"/>
              </a:p>
              <a:p>
                <a:pPr marL="0" indent="0">
                  <a:buFont typeface="Arial"/>
                  <a:buNone/>
                </a:pPr>
                <a:r>
                  <a:rPr lang="is-IS" sz="1600"/>
                  <a:t>	Pillai score: 0.13</a:t>
                </a:r>
              </a:p>
              <a:p>
                <a:pPr marL="0" indent="0">
                  <a:buFont typeface="Arial"/>
                  <a:buNone/>
                </a:pPr>
                <a:r>
                  <a:rPr lang="is-IS" sz="1600"/>
                  <a:t>	Bhattacharyya’s affinity: 0.60</a:t>
                </a:r>
              </a:p>
              <a:p>
                <a:pPr marL="0" indent="0">
                  <a:buFont typeface="Arial"/>
                  <a:buNone/>
                </a:pPr>
                <a:endParaRPr lang="en-US"/>
              </a:p>
              <a:p>
                <a:pPr marL="0" indent="0">
                  <a:buFont typeface="Arial"/>
                  <a:buNone/>
                </a:pPr>
                <a:r>
                  <a:rPr lang="en-US" i="1"/>
                  <a:t>pool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≠</m:t>
                    </m:r>
                  </m:oMath>
                </a14:m>
                <a:r>
                  <a:rPr lang="en-US" i="1"/>
                  <a:t> pole </a:t>
                </a:r>
                <a:r>
                  <a:rPr lang="en-US"/>
                  <a:t>(minimal pairs)</a:t>
                </a:r>
              </a:p>
              <a:p>
                <a:pPr marL="0" indent="0">
                  <a:buFont typeface="Arial"/>
                  <a:buNone/>
                </a:pPr>
                <a:r>
                  <a:rPr lang="is-IS" sz="1300"/>
                  <a:t>	(</a:t>
                </a:r>
                <a:r>
                  <a:rPr lang="en-US" sz="1300"/>
                  <a:t>independent two-sided </a:t>
                </a:r>
                <a:r>
                  <a:rPr lang="en-US" sz="1300" i="1"/>
                  <a:t>t</a:t>
                </a:r>
                <a:r>
                  <a:rPr lang="en-US" sz="1300"/>
                  <a:t>-tests</a:t>
                </a:r>
                <a:r>
                  <a:rPr lang="is-IS" sz="1300"/>
                  <a:t>)</a:t>
                </a:r>
                <a:endParaRPr lang="en-US" sz="1300"/>
              </a:p>
              <a:p>
                <a:pPr marL="0" indent="0">
                  <a:buNone/>
                </a:pPr>
                <a:r>
                  <a:rPr lang="en-US" sz="1600"/>
                  <a:t>	F1: </a:t>
                </a:r>
                <a:r>
                  <a:rPr lang="en-US" sz="1600" i="1"/>
                  <a:t>t</a:t>
                </a:r>
                <a:r>
                  <a:rPr lang="en-US" sz="1600" baseline="-25000"/>
                  <a:t>(</a:t>
                </a:r>
                <a:r>
                  <a:rPr lang="nb-NO" sz="1600" baseline="-25000"/>
                  <a:t>517.85</a:t>
                </a:r>
                <a:r>
                  <a:rPr lang="hr-HR" sz="1600" baseline="-25000"/>
                  <a:t>)</a:t>
                </a:r>
                <a:r>
                  <a:rPr lang="hr-HR" sz="1600"/>
                  <a:t> = </a:t>
                </a:r>
                <a:r>
                  <a:rPr lang="en-US" sz="1600"/>
                  <a:t>–</a:t>
                </a:r>
                <a:r>
                  <a:rPr lang="mr-IN" sz="1600"/>
                  <a:t>20.35</a:t>
                </a:r>
                <a:r>
                  <a:rPr lang="is-IS" sz="1600"/>
                  <a:t>, </a:t>
                </a:r>
                <a:r>
                  <a:rPr lang="is-IS" sz="1600" i="1"/>
                  <a:t>p</a:t>
                </a:r>
                <a:r>
                  <a:rPr lang="is-IS" sz="1600"/>
                  <a:t> &lt; 0.001</a:t>
                </a:r>
              </a:p>
              <a:p>
                <a:pPr marL="0" indent="0">
                  <a:buNone/>
                </a:pPr>
                <a:r>
                  <a:rPr lang="is-IS" sz="1600"/>
                  <a:t>	</a:t>
                </a:r>
                <a:r>
                  <a:rPr lang="is-IS" sz="1600"/>
                  <a:t>F2: </a:t>
                </a:r>
                <a:r>
                  <a:rPr lang="en-US" sz="1600" i="1"/>
                  <a:t>t</a:t>
                </a:r>
                <a:r>
                  <a:rPr lang="en-US" sz="1600" baseline="-25000"/>
                  <a:t>(</a:t>
                </a:r>
                <a:r>
                  <a:rPr lang="hr-HR" sz="1600" baseline="-25000"/>
                  <a:t>444.58)</a:t>
                </a:r>
                <a:r>
                  <a:rPr lang="hr-HR" sz="1600"/>
                  <a:t> = </a:t>
                </a:r>
                <a:r>
                  <a:rPr lang="nb-NO" sz="1600"/>
                  <a:t>1.89</a:t>
                </a:r>
                <a:r>
                  <a:rPr lang="is-IS" sz="1600"/>
                  <a:t>, </a:t>
                </a:r>
                <a:r>
                  <a:rPr lang="is-IS" sz="1600" i="1"/>
                  <a:t>p</a:t>
                </a:r>
                <a:r>
                  <a:rPr lang="is-IS" sz="1600"/>
                  <a:t> = 0.059</a:t>
                </a:r>
              </a:p>
              <a:p>
                <a:pPr marL="0" indent="0">
                  <a:buFont typeface="Arial"/>
                  <a:buNone/>
                </a:pPr>
                <a:endParaRPr lang="is-IS" sz="900"/>
              </a:p>
              <a:p>
                <a:pPr marL="0" indent="0">
                  <a:buFont typeface="Arial"/>
                  <a:buNone/>
                </a:pPr>
                <a:r>
                  <a:rPr lang="is-IS" sz="1600"/>
                  <a:t>	Pillai score: 0.15 	</a:t>
                </a:r>
              </a:p>
              <a:p>
                <a:pPr marL="0" indent="0">
                  <a:buFont typeface="Arial"/>
                  <a:buNone/>
                </a:pPr>
                <a:r>
                  <a:rPr lang="is-IS" sz="1600"/>
                  <a:t>	Bhattacharyya’s affinity: 0.70</a:t>
                </a:r>
              </a:p>
            </p:txBody>
          </p:sp>
        </mc:Choice>
        <mc:Fallback>
          <p:sp>
            <p:nvSpPr>
              <p:cNvPr id="8" name="Content Placeholder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1879" y="1346908"/>
                <a:ext cx="3807091" cy="4779256"/>
              </a:xfrm>
              <a:prstGeom prst="rect">
                <a:avLst/>
              </a:prstGeom>
              <a:blipFill rotWithShape="0">
                <a:blip r:embed="rId3"/>
                <a:stretch>
                  <a:fillRect l="-2080" t="-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Content Placeholder 6"/>
              <p:cNvSpPr txBox="1">
                <a:spLocks/>
              </p:cNvSpPr>
              <p:nvPr/>
            </p:nvSpPr>
            <p:spPr>
              <a:xfrm>
                <a:off x="7974159" y="1346908"/>
                <a:ext cx="3723035" cy="4779256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200" kern="1200">
                    <a:solidFill>
                      <a:schemeClr val="tx1"/>
                    </a:solidFill>
                    <a:latin typeface="Avenir Book" charset="0"/>
                    <a:ea typeface="Avenir Book" charset="0"/>
                    <a:cs typeface="Avenir Book" charset="0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kern="1200">
                    <a:solidFill>
                      <a:schemeClr val="tx1"/>
                    </a:solidFill>
                    <a:latin typeface="Avenir Book" charset="0"/>
                    <a:ea typeface="Avenir Book" charset="0"/>
                    <a:cs typeface="Avenir Book" charset="0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Avenir Book" charset="0"/>
                    <a:ea typeface="Avenir Book" charset="0"/>
                    <a:cs typeface="Avenir Book" charset="0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1600" kern="1200">
                    <a:solidFill>
                      <a:schemeClr val="tx1"/>
                    </a:solidFill>
                    <a:latin typeface="Avenir Book" charset="0"/>
                    <a:ea typeface="Avenir Book" charset="0"/>
                    <a:cs typeface="Avenir Book" charset="0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»"/>
                  <a:defRPr sz="1400" kern="1200">
                    <a:solidFill>
                      <a:schemeClr val="tx1"/>
                    </a:solidFill>
                    <a:latin typeface="Avenir Book" charset="0"/>
                    <a:ea typeface="Avenir Book" charset="0"/>
                    <a:cs typeface="Avenir Book" charset="0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/>
                  <a:buNone/>
                </a:pPr>
                <a:r>
                  <a:rPr lang="en-US" i="1"/>
                  <a:t>pool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≠</m:t>
                    </m:r>
                  </m:oMath>
                </a14:m>
                <a:r>
                  <a:rPr lang="en-US" i="1"/>
                  <a:t> pulp </a:t>
                </a:r>
                <a:r>
                  <a:rPr lang="en-US"/>
                  <a:t>(word list)</a:t>
                </a:r>
              </a:p>
              <a:p>
                <a:pPr marL="0" indent="0">
                  <a:buFont typeface="Arial"/>
                  <a:buNone/>
                </a:pPr>
                <a:r>
                  <a:rPr lang="is-IS" sz="1300"/>
                  <a:t>	(</a:t>
                </a:r>
                <a:r>
                  <a:rPr lang="en-US" sz="1300"/>
                  <a:t>independent two-sided </a:t>
                </a:r>
                <a:r>
                  <a:rPr lang="en-US" sz="1300" i="1"/>
                  <a:t>t</a:t>
                </a:r>
                <a:r>
                  <a:rPr lang="en-US" sz="1300"/>
                  <a:t>-tests</a:t>
                </a:r>
                <a:r>
                  <a:rPr lang="is-IS" sz="1300"/>
                  <a:t>)</a:t>
                </a:r>
                <a:endParaRPr lang="en-US" sz="1300"/>
              </a:p>
              <a:p>
                <a:pPr marL="0" indent="0">
                  <a:buNone/>
                </a:pPr>
                <a:r>
                  <a:rPr lang="en-US" sz="1600"/>
                  <a:t>	F1: </a:t>
                </a:r>
                <a:r>
                  <a:rPr lang="en-US" sz="1600" i="1"/>
                  <a:t>t</a:t>
                </a:r>
                <a:r>
                  <a:rPr lang="en-US" sz="1600" baseline="-25000"/>
                  <a:t>(</a:t>
                </a:r>
                <a:r>
                  <a:rPr lang="fi-FI" sz="1600" baseline="-25000"/>
                  <a:t>153.79</a:t>
                </a:r>
                <a:r>
                  <a:rPr lang="hr-HR" sz="1600" baseline="-25000"/>
                  <a:t>)</a:t>
                </a:r>
                <a:r>
                  <a:rPr lang="hr-HR" sz="1600"/>
                  <a:t> = </a:t>
                </a:r>
                <a:r>
                  <a:rPr lang="en-US" sz="1600"/>
                  <a:t>–</a:t>
                </a:r>
                <a:r>
                  <a:rPr lang="mr-IN" sz="1600"/>
                  <a:t>17.37</a:t>
                </a:r>
                <a:r>
                  <a:rPr lang="is-IS" sz="1600"/>
                  <a:t>, </a:t>
                </a:r>
                <a:r>
                  <a:rPr lang="is-IS" sz="1600" i="1"/>
                  <a:t>p</a:t>
                </a:r>
                <a:r>
                  <a:rPr lang="is-IS" sz="1600"/>
                  <a:t> &lt; 0.001</a:t>
                </a:r>
              </a:p>
              <a:p>
                <a:pPr marL="0" indent="0">
                  <a:buNone/>
                </a:pPr>
                <a:r>
                  <a:rPr lang="is-IS" sz="1600"/>
                  <a:t>	F2: </a:t>
                </a:r>
                <a:r>
                  <a:rPr lang="en-US" sz="1600" i="1"/>
                  <a:t>t</a:t>
                </a:r>
                <a:r>
                  <a:rPr lang="en-US" sz="1600" baseline="-25000"/>
                  <a:t>(</a:t>
                </a:r>
                <a:r>
                  <a:rPr lang="hr-HR" sz="1600" baseline="-25000"/>
                  <a:t>154.47)</a:t>
                </a:r>
                <a:r>
                  <a:rPr lang="hr-HR" sz="1600"/>
                  <a:t> = </a:t>
                </a:r>
                <a:r>
                  <a:rPr lang="en-US" sz="1600"/>
                  <a:t>–</a:t>
                </a:r>
                <a:r>
                  <a:rPr lang="mr-IN" sz="1600"/>
                  <a:t>10.5</a:t>
                </a:r>
                <a:r>
                  <a:rPr lang="en-US" sz="1600"/>
                  <a:t>2</a:t>
                </a:r>
                <a:r>
                  <a:rPr lang="is-IS" sz="1600"/>
                  <a:t>, </a:t>
                </a:r>
                <a:r>
                  <a:rPr lang="is-IS" sz="1600" i="1"/>
                  <a:t>p</a:t>
                </a:r>
                <a:r>
                  <a:rPr lang="is-IS" sz="1600"/>
                  <a:t> &lt; 0.001</a:t>
                </a:r>
              </a:p>
              <a:p>
                <a:pPr marL="0" indent="0">
                  <a:buFont typeface="Arial"/>
                  <a:buNone/>
                </a:pPr>
                <a:endParaRPr lang="is-IS" sz="900"/>
              </a:p>
              <a:p>
                <a:pPr marL="0" indent="0">
                  <a:buFont typeface="Arial"/>
                  <a:buNone/>
                </a:pPr>
                <a:r>
                  <a:rPr lang="is-IS" sz="1600"/>
                  <a:t>	Pillai score: 0.24</a:t>
                </a:r>
              </a:p>
              <a:p>
                <a:pPr marL="0" indent="0">
                  <a:buFont typeface="Arial"/>
                  <a:buNone/>
                </a:pPr>
                <a:r>
                  <a:rPr lang="is-IS" sz="1600"/>
                  <a:t>	Bhattacharyya’s affinity: 0.47</a:t>
                </a:r>
              </a:p>
              <a:p>
                <a:pPr marL="0" indent="0">
                  <a:buFont typeface="Arial"/>
                  <a:buNone/>
                </a:pPr>
                <a:endParaRPr lang="en-US"/>
              </a:p>
              <a:p>
                <a:pPr marL="0" indent="0">
                  <a:buFont typeface="Arial"/>
                  <a:buNone/>
                </a:pPr>
                <a:r>
                  <a:rPr lang="en-US" i="1"/>
                  <a:t>pool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≠</m:t>
                    </m:r>
                  </m:oMath>
                </a14:m>
                <a:r>
                  <a:rPr lang="en-US" i="1"/>
                  <a:t> pulp </a:t>
                </a:r>
                <a:r>
                  <a:rPr lang="en-US"/>
                  <a:t>(minimal pairs)</a:t>
                </a:r>
              </a:p>
              <a:p>
                <a:pPr marL="0" indent="0">
                  <a:buFont typeface="Arial"/>
                  <a:buNone/>
                </a:pPr>
                <a:r>
                  <a:rPr lang="is-IS" sz="1300"/>
                  <a:t>	(</a:t>
                </a:r>
                <a:r>
                  <a:rPr lang="en-US" sz="1300"/>
                  <a:t>independent two-sided </a:t>
                </a:r>
                <a:r>
                  <a:rPr lang="en-US" sz="1300" i="1"/>
                  <a:t>t</a:t>
                </a:r>
                <a:r>
                  <a:rPr lang="en-US" sz="1300"/>
                  <a:t>-tests</a:t>
                </a:r>
                <a:r>
                  <a:rPr lang="is-IS" sz="1300"/>
                  <a:t>)</a:t>
                </a:r>
                <a:endParaRPr lang="en-US" sz="1300"/>
              </a:p>
              <a:p>
                <a:pPr marL="0" indent="0">
                  <a:buNone/>
                </a:pPr>
                <a:r>
                  <a:rPr lang="en-US" sz="1600"/>
                  <a:t>	F1: </a:t>
                </a:r>
                <a:r>
                  <a:rPr lang="en-US" sz="1600" i="1"/>
                  <a:t>t</a:t>
                </a:r>
                <a:r>
                  <a:rPr lang="en-US" sz="1600" baseline="-25000"/>
                  <a:t>(</a:t>
                </a:r>
                <a:r>
                  <a:rPr lang="is-IS" sz="1600" baseline="-25000"/>
                  <a:t>268.94</a:t>
                </a:r>
                <a:r>
                  <a:rPr lang="hr-HR" sz="1600" baseline="-25000"/>
                  <a:t>)</a:t>
                </a:r>
                <a:r>
                  <a:rPr lang="hr-HR" sz="1600"/>
                  <a:t> = </a:t>
                </a:r>
                <a:r>
                  <a:rPr lang="en-US" sz="1600"/>
                  <a:t>–</a:t>
                </a:r>
                <a:r>
                  <a:rPr lang="mr-IN" sz="1600"/>
                  <a:t>23.73</a:t>
                </a:r>
                <a:r>
                  <a:rPr lang="is-IS" sz="1600"/>
                  <a:t>, </a:t>
                </a:r>
                <a:r>
                  <a:rPr lang="is-IS" sz="1600" i="1"/>
                  <a:t>p</a:t>
                </a:r>
                <a:r>
                  <a:rPr lang="is-IS" sz="1600"/>
                  <a:t> &lt; 0.001</a:t>
                </a:r>
              </a:p>
              <a:p>
                <a:pPr marL="0" indent="0">
                  <a:buNone/>
                </a:pPr>
                <a:r>
                  <a:rPr lang="is-IS" sz="1600"/>
                  <a:t>	F2: </a:t>
                </a:r>
                <a:r>
                  <a:rPr lang="en-US" sz="1600" i="1"/>
                  <a:t>t</a:t>
                </a:r>
                <a:r>
                  <a:rPr lang="en-US" sz="1600" baseline="-25000"/>
                  <a:t>(</a:t>
                </a:r>
                <a:r>
                  <a:rPr lang="hr-HR" sz="1600" baseline="-25000"/>
                  <a:t>382.35)</a:t>
                </a:r>
                <a:r>
                  <a:rPr lang="hr-HR" sz="1600"/>
                  <a:t> = </a:t>
                </a:r>
                <a:r>
                  <a:rPr lang="en-US" sz="1600"/>
                  <a:t>–</a:t>
                </a:r>
                <a:r>
                  <a:rPr lang="mr-IN" sz="1600"/>
                  <a:t>9.27</a:t>
                </a:r>
                <a:r>
                  <a:rPr lang="is-IS" sz="1600"/>
                  <a:t>, </a:t>
                </a:r>
                <a:r>
                  <a:rPr lang="is-IS" sz="1600" i="1"/>
                  <a:t>p</a:t>
                </a:r>
                <a:r>
                  <a:rPr lang="is-IS" sz="1600"/>
                  <a:t> &lt; 0.001</a:t>
                </a:r>
              </a:p>
              <a:p>
                <a:pPr marL="0" indent="0">
                  <a:buFont typeface="Arial"/>
                  <a:buNone/>
                </a:pPr>
                <a:endParaRPr lang="is-IS" sz="900"/>
              </a:p>
              <a:p>
                <a:pPr marL="0" indent="0">
                  <a:buFont typeface="Arial"/>
                  <a:buNone/>
                </a:pPr>
                <a:r>
                  <a:rPr lang="is-IS" sz="1600"/>
                  <a:t>	Pillai score: 0.25</a:t>
                </a:r>
              </a:p>
              <a:p>
                <a:pPr marL="0" indent="0">
                  <a:buFont typeface="Arial"/>
                  <a:buNone/>
                </a:pPr>
                <a:r>
                  <a:rPr lang="is-IS" sz="1600"/>
                  <a:t>	Bhattacharyya’s affinity: 0.53</a:t>
                </a:r>
              </a:p>
            </p:txBody>
          </p:sp>
        </mc:Choice>
        <mc:Fallback>
          <p:sp>
            <p:nvSpPr>
              <p:cNvPr id="9" name="Content Placeholder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4159" y="1346908"/>
                <a:ext cx="3723035" cy="4779256"/>
              </a:xfrm>
              <a:prstGeom prst="rect">
                <a:avLst/>
              </a:prstGeom>
              <a:blipFill rotWithShape="0">
                <a:blip r:embed="rId4"/>
                <a:stretch>
                  <a:fillRect l="-2128" t="-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Oval 1"/>
          <p:cNvSpPr/>
          <p:nvPr/>
        </p:nvSpPr>
        <p:spPr>
          <a:xfrm>
            <a:off x="6525490" y="2208811"/>
            <a:ext cx="1033153" cy="463138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6392883" y="4581897"/>
            <a:ext cx="1033153" cy="463138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/>
          <p:cNvCxnSpPr>
            <a:endCxn id="17" idx="0"/>
          </p:cNvCxnSpPr>
          <p:nvPr/>
        </p:nvCxnSpPr>
        <p:spPr>
          <a:xfrm>
            <a:off x="7558643" y="2440380"/>
            <a:ext cx="299357" cy="918019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endCxn id="17" idx="2"/>
          </p:cNvCxnSpPr>
          <p:nvPr/>
        </p:nvCxnSpPr>
        <p:spPr>
          <a:xfrm flipV="1">
            <a:off x="7448796" y="3612315"/>
            <a:ext cx="409204" cy="1201153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6158899" y="3358399"/>
            <a:ext cx="339820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/>
              <a:t>To be expected: /ul/ is the same backness as /ol/</a:t>
            </a:r>
          </a:p>
        </p:txBody>
      </p:sp>
      <p:sp>
        <p:nvSpPr>
          <p:cNvPr id="20" name="Oval 19"/>
          <p:cNvSpPr/>
          <p:nvPr/>
        </p:nvSpPr>
        <p:spPr>
          <a:xfrm>
            <a:off x="2843209" y="2220687"/>
            <a:ext cx="1033153" cy="463138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2826761" y="4581897"/>
            <a:ext cx="1033153" cy="463138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/>
          <p:cNvCxnSpPr>
            <a:stCxn id="20" idx="6"/>
          </p:cNvCxnSpPr>
          <p:nvPr/>
        </p:nvCxnSpPr>
        <p:spPr>
          <a:xfrm>
            <a:off x="3876362" y="2452256"/>
            <a:ext cx="415516" cy="906143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endCxn id="7" idx="3"/>
          </p:cNvCxnSpPr>
          <p:nvPr/>
        </p:nvCxnSpPr>
        <p:spPr>
          <a:xfrm flipV="1">
            <a:off x="3882674" y="3736536"/>
            <a:ext cx="409206" cy="1076933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2592777" y="3334649"/>
            <a:ext cx="339820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/>
              <a:t>This is admitedly interesting. /ʊl/ is a bit fronter in the minimal pairs than in the word list.</a:t>
            </a:r>
          </a:p>
        </p:txBody>
      </p:sp>
    </p:spTree>
    <p:extLst>
      <p:ext uri="{BB962C8B-B14F-4D97-AF65-F5344CB8AC3E}">
        <p14:creationId xmlns:p14="http://schemas.microsoft.com/office/powerpoint/2010/main" val="1579033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</a:t>
            </a:r>
            <a:r>
              <a:rPr lang="en-US"/>
              <a:t>ulp Statistics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F4E2E3C-FF33-FC45-91A9-BDC48E1E835D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Appendices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Content Placeholder 6"/>
              <p:cNvSpPr txBox="1">
                <a:spLocks/>
              </p:cNvSpPr>
              <p:nvPr/>
            </p:nvSpPr>
            <p:spPr>
              <a:xfrm>
                <a:off x="4291880" y="1346908"/>
                <a:ext cx="3608240" cy="4779256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200" kern="1200">
                    <a:solidFill>
                      <a:schemeClr val="tx1"/>
                    </a:solidFill>
                    <a:latin typeface="Avenir Book" charset="0"/>
                    <a:ea typeface="Avenir Book" charset="0"/>
                    <a:cs typeface="Avenir Book" charset="0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kern="1200">
                    <a:solidFill>
                      <a:schemeClr val="tx1"/>
                    </a:solidFill>
                    <a:latin typeface="Avenir Book" charset="0"/>
                    <a:ea typeface="Avenir Book" charset="0"/>
                    <a:cs typeface="Avenir Book" charset="0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Avenir Book" charset="0"/>
                    <a:ea typeface="Avenir Book" charset="0"/>
                    <a:cs typeface="Avenir Book" charset="0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1600" kern="1200">
                    <a:solidFill>
                      <a:schemeClr val="tx1"/>
                    </a:solidFill>
                    <a:latin typeface="Avenir Book" charset="0"/>
                    <a:ea typeface="Avenir Book" charset="0"/>
                    <a:cs typeface="Avenir Book" charset="0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»"/>
                  <a:defRPr sz="1400" kern="1200">
                    <a:solidFill>
                      <a:schemeClr val="tx1"/>
                    </a:solidFill>
                    <a:latin typeface="Avenir Book" charset="0"/>
                    <a:ea typeface="Avenir Book" charset="0"/>
                    <a:cs typeface="Avenir Book" charset="0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/>
                  <a:buNone/>
                </a:pPr>
                <a:r>
                  <a:rPr lang="en-US" i="1"/>
                  <a:t>pulp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≠</m:t>
                    </m:r>
                  </m:oMath>
                </a14:m>
                <a:r>
                  <a:rPr lang="en-US" i="1"/>
                  <a:t> pull </a:t>
                </a:r>
                <a:r>
                  <a:rPr lang="en-US"/>
                  <a:t>(word list)</a:t>
                </a:r>
              </a:p>
              <a:p>
                <a:pPr marL="0" indent="0">
                  <a:buFont typeface="Arial"/>
                  <a:buNone/>
                </a:pPr>
                <a:r>
                  <a:rPr lang="is-IS" sz="1300"/>
                  <a:t>	(</a:t>
                </a:r>
                <a:r>
                  <a:rPr lang="en-US" sz="1300"/>
                  <a:t>independent two-sided </a:t>
                </a:r>
                <a:r>
                  <a:rPr lang="en-US" sz="1300" i="1"/>
                  <a:t>t</a:t>
                </a:r>
                <a:r>
                  <a:rPr lang="en-US" sz="1300"/>
                  <a:t>-tests</a:t>
                </a:r>
                <a:r>
                  <a:rPr lang="is-IS" sz="1300"/>
                  <a:t>)</a:t>
                </a:r>
                <a:endParaRPr lang="en-US" sz="1300"/>
              </a:p>
              <a:p>
                <a:pPr marL="0" indent="0">
                  <a:buNone/>
                </a:pPr>
                <a:r>
                  <a:rPr lang="en-US" sz="1600"/>
                  <a:t>	F1: </a:t>
                </a:r>
                <a:r>
                  <a:rPr lang="en-US" sz="1600" i="1"/>
                  <a:t>t</a:t>
                </a:r>
                <a:r>
                  <a:rPr lang="en-US" sz="1600" baseline="-25000"/>
                  <a:t>(</a:t>
                </a:r>
                <a:r>
                  <a:rPr lang="hr-HR" sz="1600" baseline="-25000"/>
                  <a:t>182.43)</a:t>
                </a:r>
                <a:r>
                  <a:rPr lang="hr-HR" sz="1600"/>
                  <a:t> = 4.04</a:t>
                </a:r>
                <a:r>
                  <a:rPr lang="is-IS" sz="1600"/>
                  <a:t>, </a:t>
                </a:r>
                <a:r>
                  <a:rPr lang="is-IS" sz="1600" i="1"/>
                  <a:t>p</a:t>
                </a:r>
                <a:r>
                  <a:rPr lang="is-IS" sz="1600"/>
                  <a:t> &lt; 0.001</a:t>
                </a:r>
              </a:p>
              <a:p>
                <a:pPr marL="0" indent="0">
                  <a:buNone/>
                </a:pPr>
                <a:r>
                  <a:rPr lang="is-IS" sz="1600"/>
                  <a:t>	F2: </a:t>
                </a:r>
                <a:r>
                  <a:rPr lang="en-US" sz="1600" i="1"/>
                  <a:t>t</a:t>
                </a:r>
                <a:r>
                  <a:rPr lang="en-US" sz="1600" baseline="-25000"/>
                  <a:t>(</a:t>
                </a:r>
                <a:r>
                  <a:rPr lang="nb-NO" sz="1600" baseline="-25000"/>
                  <a:t>167.19</a:t>
                </a:r>
                <a:r>
                  <a:rPr lang="hr-HR" sz="1600" baseline="-25000"/>
                  <a:t>)</a:t>
                </a:r>
                <a:r>
                  <a:rPr lang="hr-HR" sz="1600"/>
                  <a:t> = </a:t>
                </a:r>
                <a:r>
                  <a:rPr lang="mr-IN" sz="1600"/>
                  <a:t>6.52</a:t>
                </a:r>
                <a:r>
                  <a:rPr lang="is-IS" sz="1600"/>
                  <a:t>, </a:t>
                </a:r>
                <a:r>
                  <a:rPr lang="is-IS" sz="1600" i="1"/>
                  <a:t>p</a:t>
                </a:r>
                <a:r>
                  <a:rPr lang="is-IS" sz="1600"/>
                  <a:t> &lt; 0.001</a:t>
                </a:r>
              </a:p>
              <a:p>
                <a:pPr marL="0" indent="0">
                  <a:buFont typeface="Arial"/>
                  <a:buNone/>
                </a:pPr>
                <a:endParaRPr lang="is-IS" sz="900"/>
              </a:p>
              <a:p>
                <a:pPr marL="0" indent="0">
                  <a:buFont typeface="Arial"/>
                  <a:buNone/>
                </a:pPr>
                <a:r>
                  <a:rPr lang="is-IS" sz="1600"/>
                  <a:t>	Pillai score: 0.06</a:t>
                </a:r>
              </a:p>
              <a:p>
                <a:pPr marL="0" indent="0">
                  <a:buFont typeface="Arial"/>
                  <a:buNone/>
                </a:pPr>
                <a:r>
                  <a:rPr lang="is-IS" sz="1600"/>
                  <a:t>	Bhattacharyya’s affinity: 0.84</a:t>
                </a:r>
              </a:p>
              <a:p>
                <a:pPr marL="0" indent="0">
                  <a:buFont typeface="Arial"/>
                  <a:buNone/>
                </a:pPr>
                <a:endParaRPr lang="en-US"/>
              </a:p>
              <a:p>
                <a:pPr marL="0" indent="0">
                  <a:buFont typeface="Arial"/>
                  <a:buNone/>
                </a:pPr>
                <a:r>
                  <a:rPr lang="en-US" i="1"/>
                  <a:t>pulp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≠</m:t>
                    </m:r>
                  </m:oMath>
                </a14:m>
                <a:r>
                  <a:rPr lang="en-US" i="1"/>
                  <a:t> pull </a:t>
                </a:r>
                <a:r>
                  <a:rPr lang="en-US"/>
                  <a:t>(minimal pairs)</a:t>
                </a:r>
              </a:p>
              <a:p>
                <a:pPr marL="0" indent="0">
                  <a:buFont typeface="Arial"/>
                  <a:buNone/>
                </a:pPr>
                <a:r>
                  <a:rPr lang="is-IS" sz="1300"/>
                  <a:t>	(</a:t>
                </a:r>
                <a:r>
                  <a:rPr lang="en-US" sz="1300"/>
                  <a:t>independent two-sided </a:t>
                </a:r>
                <a:r>
                  <a:rPr lang="en-US" sz="1300" i="1"/>
                  <a:t>t</a:t>
                </a:r>
                <a:r>
                  <a:rPr lang="en-US" sz="1300"/>
                  <a:t>-tests</a:t>
                </a:r>
                <a:r>
                  <a:rPr lang="is-IS" sz="1300"/>
                  <a:t>)</a:t>
                </a:r>
                <a:endParaRPr lang="en-US" sz="1300"/>
              </a:p>
              <a:p>
                <a:pPr marL="0" indent="0">
                  <a:buNone/>
                </a:pPr>
                <a:r>
                  <a:rPr lang="en-US" sz="1600"/>
                  <a:t>	F1: </a:t>
                </a:r>
                <a:r>
                  <a:rPr lang="en-US" sz="1600" i="1"/>
                  <a:t>t</a:t>
                </a:r>
                <a:r>
                  <a:rPr lang="en-US" sz="1600" baseline="-25000"/>
                  <a:t>(</a:t>
                </a:r>
                <a:r>
                  <a:rPr lang="is-IS" sz="1600" baseline="-25000"/>
                  <a:t>285.81</a:t>
                </a:r>
                <a:r>
                  <a:rPr lang="hr-HR" sz="1600" baseline="-25000"/>
                  <a:t>)</a:t>
                </a:r>
                <a:r>
                  <a:rPr lang="hr-HR" sz="1600"/>
                  <a:t> = </a:t>
                </a:r>
                <a:r>
                  <a:rPr lang="mr-IN" sz="1600"/>
                  <a:t>8.33</a:t>
                </a:r>
                <a:r>
                  <a:rPr lang="is-IS" sz="1600"/>
                  <a:t>, </a:t>
                </a:r>
                <a:r>
                  <a:rPr lang="is-IS" sz="1600" i="1"/>
                  <a:t>p</a:t>
                </a:r>
                <a:r>
                  <a:rPr lang="is-IS" sz="1600"/>
                  <a:t> &lt; 0.001</a:t>
                </a:r>
              </a:p>
              <a:p>
                <a:pPr marL="0" indent="0">
                  <a:buNone/>
                </a:pPr>
                <a:r>
                  <a:rPr lang="is-IS" sz="1600"/>
                  <a:t>	F2: </a:t>
                </a:r>
                <a:r>
                  <a:rPr lang="en-US" sz="1600" i="1"/>
                  <a:t>t</a:t>
                </a:r>
                <a:r>
                  <a:rPr lang="en-US" sz="1600" baseline="-25000"/>
                  <a:t>(</a:t>
                </a:r>
                <a:r>
                  <a:rPr lang="is-IS" sz="1600" baseline="-25000"/>
                  <a:t>282.14</a:t>
                </a:r>
                <a:r>
                  <a:rPr lang="hr-HR" sz="1600" baseline="-25000"/>
                  <a:t>)</a:t>
                </a:r>
                <a:r>
                  <a:rPr lang="hr-HR" sz="1600"/>
                  <a:t> = 8.74</a:t>
                </a:r>
                <a:r>
                  <a:rPr lang="is-IS" sz="1600"/>
                  <a:t>, </a:t>
                </a:r>
                <a:r>
                  <a:rPr lang="is-IS" sz="1600" i="1"/>
                  <a:t>p</a:t>
                </a:r>
                <a:r>
                  <a:rPr lang="is-IS" sz="1600"/>
                  <a:t> &lt; 0.001</a:t>
                </a:r>
              </a:p>
              <a:p>
                <a:pPr marL="0" indent="0">
                  <a:buFont typeface="Arial"/>
                  <a:buNone/>
                </a:pPr>
                <a:endParaRPr lang="is-IS" sz="900"/>
              </a:p>
              <a:p>
                <a:pPr marL="0" indent="0">
                  <a:buFont typeface="Arial"/>
                  <a:buNone/>
                </a:pPr>
                <a:r>
                  <a:rPr lang="is-IS"/>
                  <a:t>	</a:t>
                </a:r>
                <a:r>
                  <a:rPr lang="is-IS" sz="1600"/>
                  <a:t>Pillai score: 0.07 	</a:t>
                </a:r>
              </a:p>
              <a:p>
                <a:pPr marL="0" indent="0">
                  <a:buFont typeface="Arial"/>
                  <a:buNone/>
                </a:pPr>
                <a:r>
                  <a:rPr lang="is-IS" sz="1600"/>
                  <a:t>	Bhattacharyya’s affinity: 0.82</a:t>
                </a:r>
              </a:p>
            </p:txBody>
          </p:sp>
        </mc:Choice>
        <mc:Fallback>
          <p:sp>
            <p:nvSpPr>
              <p:cNvPr id="8" name="Content Placeholder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1880" y="1346908"/>
                <a:ext cx="3608240" cy="4779256"/>
              </a:xfrm>
              <a:prstGeom prst="rect">
                <a:avLst/>
              </a:prstGeom>
              <a:blipFill rotWithShape="0">
                <a:blip r:embed="rId2"/>
                <a:stretch>
                  <a:fillRect l="-2196" t="-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Content Placeholder 6"/>
              <p:cNvSpPr txBox="1">
                <a:spLocks/>
              </p:cNvSpPr>
              <p:nvPr/>
            </p:nvSpPr>
            <p:spPr>
              <a:xfrm>
                <a:off x="7974160" y="1346908"/>
                <a:ext cx="3608240" cy="4779256"/>
              </a:xfrm>
              <a:prstGeom prst="rect">
                <a:avLst/>
              </a:prstGeom>
            </p:spPr>
            <p:txBody>
              <a:bodyPr>
                <a:noAutofit/>
              </a:bodyPr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200" kern="1200">
                    <a:solidFill>
                      <a:schemeClr val="tx1"/>
                    </a:solidFill>
                    <a:latin typeface="Avenir Book" charset="0"/>
                    <a:ea typeface="Avenir Book" charset="0"/>
                    <a:cs typeface="Avenir Book" charset="0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kern="1200">
                    <a:solidFill>
                      <a:schemeClr val="tx1"/>
                    </a:solidFill>
                    <a:latin typeface="Avenir Book" charset="0"/>
                    <a:ea typeface="Avenir Book" charset="0"/>
                    <a:cs typeface="Avenir Book" charset="0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Avenir Book" charset="0"/>
                    <a:ea typeface="Avenir Book" charset="0"/>
                    <a:cs typeface="Avenir Book" charset="0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1600" kern="1200">
                    <a:solidFill>
                      <a:schemeClr val="tx1"/>
                    </a:solidFill>
                    <a:latin typeface="Avenir Book" charset="0"/>
                    <a:ea typeface="Avenir Book" charset="0"/>
                    <a:cs typeface="Avenir Book" charset="0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»"/>
                  <a:defRPr sz="1400" kern="1200">
                    <a:solidFill>
                      <a:schemeClr val="tx1"/>
                    </a:solidFill>
                    <a:latin typeface="Avenir Book" charset="0"/>
                    <a:ea typeface="Avenir Book" charset="0"/>
                    <a:cs typeface="Avenir Book" charset="0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/>
                  <a:buNone/>
                </a:pPr>
                <a:r>
                  <a:rPr lang="en-US" i="1"/>
                  <a:t>pulp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≠</m:t>
                    </m:r>
                  </m:oMath>
                </a14:m>
                <a:r>
                  <a:rPr lang="en-US" i="1"/>
                  <a:t> pole </a:t>
                </a:r>
                <a:r>
                  <a:rPr lang="en-US"/>
                  <a:t>(word list)</a:t>
                </a:r>
              </a:p>
              <a:p>
                <a:pPr marL="0" indent="0">
                  <a:buFont typeface="Arial"/>
                  <a:buNone/>
                </a:pPr>
                <a:r>
                  <a:rPr lang="is-IS" sz="1300"/>
                  <a:t>	(</a:t>
                </a:r>
                <a:r>
                  <a:rPr lang="en-US" sz="1300"/>
                  <a:t>independent two-sided </a:t>
                </a:r>
                <a:r>
                  <a:rPr lang="en-US" sz="1300" i="1"/>
                  <a:t>t</a:t>
                </a:r>
                <a:r>
                  <a:rPr lang="en-US" sz="1300"/>
                  <a:t>-tests</a:t>
                </a:r>
                <a:r>
                  <a:rPr lang="is-IS" sz="1300"/>
                  <a:t>)</a:t>
                </a:r>
                <a:endParaRPr lang="en-US" sz="1300"/>
              </a:p>
              <a:p>
                <a:pPr marL="0" indent="0">
                  <a:buNone/>
                </a:pPr>
                <a:r>
                  <a:rPr lang="en-US" sz="1600"/>
                  <a:t>	F1: </a:t>
                </a:r>
                <a:r>
                  <a:rPr lang="en-US" sz="1600" i="1"/>
                  <a:t>t</a:t>
                </a:r>
                <a:r>
                  <a:rPr lang="en-US" sz="1600" baseline="-25000"/>
                  <a:t>(</a:t>
                </a:r>
                <a:r>
                  <a:rPr lang="nb-NO" sz="1600" baseline="-25000"/>
                  <a:t>175.92</a:t>
                </a:r>
                <a:r>
                  <a:rPr lang="hr-HR" sz="1600" baseline="-25000"/>
                  <a:t>)</a:t>
                </a:r>
                <a:r>
                  <a:rPr lang="hr-HR" sz="1600"/>
                  <a:t> = </a:t>
                </a:r>
                <a:r>
                  <a:rPr lang="mr-IN" sz="1600"/>
                  <a:t>6.31</a:t>
                </a:r>
                <a:r>
                  <a:rPr lang="is-IS" sz="1600"/>
                  <a:t>, </a:t>
                </a:r>
                <a:r>
                  <a:rPr lang="is-IS" sz="1600" i="1"/>
                  <a:t>p</a:t>
                </a:r>
                <a:r>
                  <a:rPr lang="is-IS" sz="1600"/>
                  <a:t> &lt; 0.001</a:t>
                </a:r>
              </a:p>
              <a:p>
                <a:pPr marL="0" indent="0">
                  <a:buNone/>
                </a:pPr>
                <a:r>
                  <a:rPr lang="is-IS" sz="1600"/>
                  <a:t>	F2: </a:t>
                </a:r>
                <a:r>
                  <a:rPr lang="en-US" sz="1600" i="1"/>
                  <a:t>t</a:t>
                </a:r>
                <a:r>
                  <a:rPr lang="en-US" sz="1600" baseline="-25000"/>
                  <a:t>(</a:t>
                </a:r>
                <a:r>
                  <a:rPr lang="hr-HR" sz="1600" baseline="-25000"/>
                  <a:t>177.14)</a:t>
                </a:r>
                <a:r>
                  <a:rPr lang="hr-HR" sz="1600"/>
                  <a:t> = </a:t>
                </a:r>
                <a:r>
                  <a:rPr lang="mr-IN" sz="1600"/>
                  <a:t>9.71</a:t>
                </a:r>
                <a:r>
                  <a:rPr lang="is-IS" sz="1600"/>
                  <a:t>, </a:t>
                </a:r>
                <a:r>
                  <a:rPr lang="is-IS" sz="1600" i="1"/>
                  <a:t>p</a:t>
                </a:r>
                <a:r>
                  <a:rPr lang="is-IS" sz="1600"/>
                  <a:t> &lt; 0.001</a:t>
                </a:r>
              </a:p>
              <a:p>
                <a:pPr marL="0" indent="0">
                  <a:buFont typeface="Arial"/>
                  <a:buNone/>
                </a:pPr>
                <a:endParaRPr lang="is-IS" sz="900"/>
              </a:p>
              <a:p>
                <a:pPr marL="0" indent="0">
                  <a:buFont typeface="Arial"/>
                  <a:buNone/>
                </a:pPr>
                <a:r>
                  <a:rPr lang="is-IS" sz="1600"/>
                  <a:t>	Pillai score: 0.09</a:t>
                </a:r>
              </a:p>
              <a:p>
                <a:pPr marL="0" indent="0">
                  <a:buFont typeface="Arial"/>
                  <a:buNone/>
                </a:pPr>
                <a:r>
                  <a:rPr lang="is-IS" sz="1600"/>
                  <a:t>	Bhattacharyya’s affinity: 0.74</a:t>
                </a:r>
              </a:p>
              <a:p>
                <a:pPr marL="0" indent="0">
                  <a:buFont typeface="Arial"/>
                  <a:buNone/>
                </a:pPr>
                <a:endParaRPr lang="en-US"/>
              </a:p>
              <a:p>
                <a:pPr marL="0" indent="0">
                  <a:buFont typeface="Arial"/>
                  <a:buNone/>
                </a:pPr>
                <a:r>
                  <a:rPr lang="en-US" i="1"/>
                  <a:t>pulp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≠</m:t>
                    </m:r>
                  </m:oMath>
                </a14:m>
                <a:r>
                  <a:rPr lang="en-US" i="1"/>
                  <a:t> pole </a:t>
                </a:r>
                <a:r>
                  <a:rPr lang="en-US"/>
                  <a:t>(minimal pairs)</a:t>
                </a:r>
              </a:p>
              <a:p>
                <a:pPr marL="0" indent="0">
                  <a:buFont typeface="Arial"/>
                  <a:buNone/>
                </a:pPr>
                <a:r>
                  <a:rPr lang="is-IS" sz="1300"/>
                  <a:t>	(</a:t>
                </a:r>
                <a:r>
                  <a:rPr lang="en-US" sz="1300"/>
                  <a:t>independent two-sided </a:t>
                </a:r>
                <a:r>
                  <a:rPr lang="en-US" sz="1300" i="1"/>
                  <a:t>t</a:t>
                </a:r>
                <a:r>
                  <a:rPr lang="en-US" sz="1300"/>
                  <a:t>-tests</a:t>
                </a:r>
                <a:r>
                  <a:rPr lang="is-IS" sz="1300"/>
                  <a:t>)</a:t>
                </a:r>
                <a:endParaRPr lang="en-US" sz="1300"/>
              </a:p>
              <a:p>
                <a:pPr marL="0" indent="0">
                  <a:buNone/>
                </a:pPr>
                <a:r>
                  <a:rPr lang="en-US" sz="1600"/>
                  <a:t>	F1: </a:t>
                </a:r>
                <a:r>
                  <a:rPr lang="en-US" sz="1600" i="1"/>
                  <a:t>t</a:t>
                </a:r>
                <a:r>
                  <a:rPr lang="en-US" sz="1600" baseline="-25000"/>
                  <a:t>(</a:t>
                </a:r>
                <a:r>
                  <a:rPr lang="hr-HR" sz="1600" baseline="-25000"/>
                  <a:t>249.73)</a:t>
                </a:r>
                <a:r>
                  <a:rPr lang="hr-HR" sz="1600"/>
                  <a:t> = </a:t>
                </a:r>
                <a:r>
                  <a:rPr lang="mr-IN" sz="1600"/>
                  <a:t>10.1</a:t>
                </a:r>
                <a:r>
                  <a:rPr lang="en-US" sz="1600"/>
                  <a:t>3</a:t>
                </a:r>
                <a:r>
                  <a:rPr lang="is-IS" sz="1600"/>
                  <a:t>, </a:t>
                </a:r>
                <a:r>
                  <a:rPr lang="is-IS" sz="1600" i="1"/>
                  <a:t>p</a:t>
                </a:r>
                <a:r>
                  <a:rPr lang="is-IS" sz="1600"/>
                  <a:t> &lt; 0.001</a:t>
                </a:r>
              </a:p>
              <a:p>
                <a:pPr marL="0" indent="0">
                  <a:buNone/>
                </a:pPr>
                <a:r>
                  <a:rPr lang="is-IS" sz="1600"/>
                  <a:t>	F2: </a:t>
                </a:r>
                <a:r>
                  <a:rPr lang="en-US" sz="1600" i="1"/>
                  <a:t>t</a:t>
                </a:r>
                <a:r>
                  <a:rPr lang="en-US" sz="1600" baseline="-25000"/>
                  <a:t>(</a:t>
                </a:r>
                <a:r>
                  <a:rPr lang="nb-NO" sz="1600" baseline="-25000"/>
                  <a:t>312.02</a:t>
                </a:r>
                <a:r>
                  <a:rPr lang="hr-HR" sz="1600" baseline="-25000"/>
                  <a:t>)</a:t>
                </a:r>
                <a:r>
                  <a:rPr lang="hr-HR" sz="1600"/>
                  <a:t> = </a:t>
                </a:r>
                <a:r>
                  <a:rPr lang="mr-IN" sz="1600"/>
                  <a:t>12.6</a:t>
                </a:r>
                <a:r>
                  <a:rPr lang="en-US" sz="1600"/>
                  <a:t>9</a:t>
                </a:r>
                <a:r>
                  <a:rPr lang="is-IS" sz="1600"/>
                  <a:t>, </a:t>
                </a:r>
                <a:r>
                  <a:rPr lang="is-IS" sz="1600" i="1"/>
                  <a:t>p</a:t>
                </a:r>
                <a:r>
                  <a:rPr lang="is-IS" sz="1600"/>
                  <a:t> &lt; 0.001</a:t>
                </a:r>
              </a:p>
              <a:p>
                <a:pPr marL="0" indent="0">
                  <a:buFont typeface="Arial"/>
                  <a:buNone/>
                </a:pPr>
                <a:endParaRPr lang="is-IS" sz="900"/>
              </a:p>
              <a:p>
                <a:pPr marL="0" indent="0">
                  <a:buFont typeface="Arial"/>
                  <a:buNone/>
                </a:pPr>
                <a:r>
                  <a:rPr lang="is-IS" sz="1600"/>
                  <a:t>	Pillai score: 0.10	</a:t>
                </a:r>
              </a:p>
              <a:p>
                <a:pPr marL="0" indent="0">
                  <a:buFont typeface="Arial"/>
                  <a:buNone/>
                </a:pPr>
                <a:r>
                  <a:rPr lang="is-IS" sz="1600"/>
                  <a:t>	Bhattacharyya’s affinity: 0.79</a:t>
                </a:r>
              </a:p>
            </p:txBody>
          </p:sp>
        </mc:Choice>
        <mc:Fallback>
          <p:sp>
            <p:nvSpPr>
              <p:cNvPr id="9" name="Content Placeholder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4160" y="1346908"/>
                <a:ext cx="3608240" cy="4779256"/>
              </a:xfrm>
              <a:prstGeom prst="rect">
                <a:avLst/>
              </a:prstGeom>
              <a:blipFill rotWithShape="0">
                <a:blip r:embed="rId3"/>
                <a:stretch>
                  <a:fillRect l="-2196" t="-765" r="-5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Content Placeholder 6"/>
              <p:cNvSpPr txBox="1">
                <a:spLocks/>
              </p:cNvSpPr>
              <p:nvPr/>
            </p:nvSpPr>
            <p:spPr>
              <a:xfrm>
                <a:off x="609600" y="1346908"/>
                <a:ext cx="3723035" cy="4779256"/>
              </a:xfrm>
              <a:prstGeom prst="rect">
                <a:avLst/>
              </a:prstGeom>
            </p:spPr>
            <p:txBody>
              <a:bodyPr>
                <a:noAutofit/>
              </a:bodyPr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200" kern="1200">
                    <a:solidFill>
                      <a:schemeClr val="tx1"/>
                    </a:solidFill>
                    <a:latin typeface="Avenir Book" charset="0"/>
                    <a:ea typeface="Avenir Book" charset="0"/>
                    <a:cs typeface="Avenir Book" charset="0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kern="1200">
                    <a:solidFill>
                      <a:schemeClr val="tx1"/>
                    </a:solidFill>
                    <a:latin typeface="Avenir Book" charset="0"/>
                    <a:ea typeface="Avenir Book" charset="0"/>
                    <a:cs typeface="Avenir Book" charset="0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Avenir Book" charset="0"/>
                    <a:ea typeface="Avenir Book" charset="0"/>
                    <a:cs typeface="Avenir Book" charset="0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1600" kern="1200">
                    <a:solidFill>
                      <a:schemeClr val="tx1"/>
                    </a:solidFill>
                    <a:latin typeface="Avenir Book" charset="0"/>
                    <a:ea typeface="Avenir Book" charset="0"/>
                    <a:cs typeface="Avenir Book" charset="0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»"/>
                  <a:defRPr sz="1400" kern="1200">
                    <a:solidFill>
                      <a:schemeClr val="tx1"/>
                    </a:solidFill>
                    <a:latin typeface="Avenir Book" charset="0"/>
                    <a:ea typeface="Avenir Book" charset="0"/>
                    <a:cs typeface="Avenir Book" charset="0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/>
                  <a:buNone/>
                </a:pPr>
                <a:r>
                  <a:rPr lang="en-US" i="1"/>
                  <a:t>pulp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≠</m:t>
                    </m:r>
                  </m:oMath>
                </a14:m>
                <a:r>
                  <a:rPr lang="en-US" i="1"/>
                  <a:t> pool </a:t>
                </a:r>
                <a:r>
                  <a:rPr lang="en-US"/>
                  <a:t>(word list)</a:t>
                </a:r>
              </a:p>
              <a:p>
                <a:pPr marL="0" indent="0">
                  <a:buFont typeface="Arial"/>
                  <a:buNone/>
                </a:pPr>
                <a:r>
                  <a:rPr lang="is-IS" sz="1300"/>
                  <a:t>	</a:t>
                </a:r>
                <a:r>
                  <a:rPr lang="en-US" sz="1300"/>
                  <a:t>(see previous slide)</a:t>
                </a:r>
                <a:endParaRPr lang="is-IS" sz="1300"/>
              </a:p>
              <a:p>
                <a:pPr marL="0" indent="0">
                  <a:buFont typeface="Arial"/>
                  <a:buNone/>
                </a:pPr>
                <a:endParaRPr lang="en-US" sz="1600"/>
              </a:p>
              <a:p>
                <a:pPr marL="0" indent="0">
                  <a:buFont typeface="Arial"/>
                  <a:buNone/>
                </a:pPr>
                <a:endParaRPr lang="en-US" sz="1600"/>
              </a:p>
              <a:p>
                <a:pPr marL="0" indent="0">
                  <a:buFont typeface="Arial"/>
                  <a:buNone/>
                </a:pPr>
                <a:endParaRPr lang="en-US" sz="900"/>
              </a:p>
              <a:p>
                <a:pPr marL="0" indent="0">
                  <a:buFont typeface="Arial"/>
                  <a:buNone/>
                </a:pPr>
                <a:endParaRPr lang="en-US" sz="1600"/>
              </a:p>
              <a:p>
                <a:pPr marL="0" indent="0">
                  <a:buFont typeface="Arial"/>
                  <a:buNone/>
                </a:pPr>
                <a:endParaRPr lang="en-US" sz="1600"/>
              </a:p>
              <a:p>
                <a:pPr marL="0" indent="0">
                  <a:buFont typeface="Arial"/>
                  <a:buNone/>
                </a:pPr>
                <a:endParaRPr lang="en-US"/>
              </a:p>
              <a:p>
                <a:pPr marL="0" indent="0">
                  <a:buFont typeface="Arial"/>
                  <a:buNone/>
                </a:pPr>
                <a:r>
                  <a:rPr lang="en-US" i="1"/>
                  <a:t>pulp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≠</m:t>
                    </m:r>
                  </m:oMath>
                </a14:m>
                <a:r>
                  <a:rPr lang="en-US" i="1"/>
                  <a:t> pool </a:t>
                </a:r>
                <a:r>
                  <a:rPr lang="en-US"/>
                  <a:t>(minimal pairs)</a:t>
                </a:r>
              </a:p>
              <a:p>
                <a:pPr marL="0" indent="0">
                  <a:buFont typeface="Arial"/>
                  <a:buNone/>
                </a:pPr>
                <a:r>
                  <a:rPr lang="is-IS" sz="1300"/>
                  <a:t>	</a:t>
                </a:r>
                <a:r>
                  <a:rPr lang="en-US" sz="1300"/>
                  <a:t>(see previous slide)</a:t>
                </a:r>
                <a:endParaRPr lang="is-IS" sz="1600"/>
              </a:p>
            </p:txBody>
          </p:sp>
        </mc:Choice>
        <mc:Fallback>
          <p:sp>
            <p:nvSpPr>
              <p:cNvPr id="10" name="Content Placeholder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1346908"/>
                <a:ext cx="3723035" cy="4779256"/>
              </a:xfrm>
              <a:prstGeom prst="rect">
                <a:avLst/>
              </a:prstGeom>
              <a:blipFill rotWithShape="0">
                <a:blip r:embed="rId4"/>
                <a:stretch>
                  <a:fillRect l="-2128" t="-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26500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“Phoneme Continuum” Statistics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F4E2E3C-FF33-FC45-91A9-BDC48E1E835D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Appendices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6"/>
              <p:cNvSpPr txBox="1">
                <a:spLocks/>
              </p:cNvSpPr>
              <p:nvPr/>
            </p:nvSpPr>
            <p:spPr>
              <a:xfrm>
                <a:off x="2628405" y="1299406"/>
                <a:ext cx="3608240" cy="4779256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200" kern="1200">
                    <a:solidFill>
                      <a:schemeClr val="tx1"/>
                    </a:solidFill>
                    <a:latin typeface="Avenir Book" charset="0"/>
                    <a:ea typeface="Avenir Book" charset="0"/>
                    <a:cs typeface="Avenir Book" charset="0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kern="1200">
                    <a:solidFill>
                      <a:schemeClr val="tx1"/>
                    </a:solidFill>
                    <a:latin typeface="Avenir Book" charset="0"/>
                    <a:ea typeface="Avenir Book" charset="0"/>
                    <a:cs typeface="Avenir Book" charset="0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Avenir Book" charset="0"/>
                    <a:ea typeface="Avenir Book" charset="0"/>
                    <a:cs typeface="Avenir Book" charset="0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1600" kern="1200">
                    <a:solidFill>
                      <a:schemeClr val="tx1"/>
                    </a:solidFill>
                    <a:latin typeface="Avenir Book" charset="0"/>
                    <a:ea typeface="Avenir Book" charset="0"/>
                    <a:cs typeface="Avenir Book" charset="0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»"/>
                  <a:defRPr sz="1400" kern="1200">
                    <a:solidFill>
                      <a:schemeClr val="tx1"/>
                    </a:solidFill>
                    <a:latin typeface="Avenir Book" charset="0"/>
                    <a:ea typeface="Avenir Book" charset="0"/>
                    <a:cs typeface="Avenir Book" charset="0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/>
                  <a:buNone/>
                </a:pPr>
                <a:r>
                  <a:rPr lang="en-US" i="1"/>
                  <a:t>Mary </a:t>
                </a:r>
                <a14:m>
                  <m:oMath xmlns:m="http://schemas.openxmlformats.org/officeDocument/2006/math">
                    <m:r>
                      <a:rPr lang="en-US" b="0" i="1">
                        <a:latin typeface="Cambria Math" charset="0"/>
                      </a:rPr>
                      <m:t>=</m:t>
                    </m:r>
                  </m:oMath>
                </a14:m>
                <a:r>
                  <a:rPr lang="en-US" i="1"/>
                  <a:t> merry</a:t>
                </a:r>
                <a:endParaRPr lang="en-US"/>
              </a:p>
              <a:p>
                <a:pPr marL="0" indent="0">
                  <a:buFont typeface="Arial"/>
                  <a:buNone/>
                </a:pPr>
                <a:r>
                  <a:rPr lang="is-IS" sz="1300"/>
                  <a:t>	(</a:t>
                </a:r>
                <a:r>
                  <a:rPr lang="en-US" sz="1300"/>
                  <a:t>independent one-sided </a:t>
                </a:r>
                <a:r>
                  <a:rPr lang="en-US" sz="1300" i="1"/>
                  <a:t>t</a:t>
                </a:r>
                <a:r>
                  <a:rPr lang="en-US" sz="1300"/>
                  <a:t>-tests</a:t>
                </a:r>
                <a:r>
                  <a:rPr lang="is-IS" sz="1300"/>
                  <a:t>)</a:t>
                </a:r>
                <a:endParaRPr lang="en-US" sz="1300"/>
              </a:p>
              <a:p>
                <a:pPr marL="0" indent="0">
                  <a:buNone/>
                </a:pPr>
                <a:r>
                  <a:rPr lang="en-US" sz="1600"/>
                  <a:t>	F1: </a:t>
                </a:r>
                <a:r>
                  <a:rPr lang="en-US" sz="1600" i="1"/>
                  <a:t>t</a:t>
                </a:r>
                <a:r>
                  <a:rPr lang="en-US" sz="1600" baseline="-25000"/>
                  <a:t>(</a:t>
                </a:r>
                <a:r>
                  <a:rPr lang="nb-NO" sz="1600" baseline="-25000"/>
                  <a:t>361.44</a:t>
                </a:r>
                <a:r>
                  <a:rPr lang="hr-HR" sz="1600" baseline="-25000"/>
                  <a:t>)</a:t>
                </a:r>
                <a:r>
                  <a:rPr lang="hr-HR" sz="1600"/>
                  <a:t> = </a:t>
                </a:r>
                <a:r>
                  <a:rPr lang="en-US" sz="1600"/>
                  <a:t>–</a:t>
                </a:r>
                <a:r>
                  <a:rPr lang="mr-IN" sz="1600"/>
                  <a:t>2</a:t>
                </a:r>
                <a:r>
                  <a:rPr lang="en-US" sz="1600"/>
                  <a:t>.11</a:t>
                </a:r>
                <a:r>
                  <a:rPr lang="is-IS" sz="1600"/>
                  <a:t> </a:t>
                </a:r>
                <a:r>
                  <a:rPr lang="is-IS" sz="1600" i="1"/>
                  <a:t>p</a:t>
                </a:r>
                <a:r>
                  <a:rPr lang="is-IS" sz="1600"/>
                  <a:t> </a:t>
                </a:r>
                <a:r>
                  <a:rPr lang="en-US" sz="1600"/>
                  <a:t>=</a:t>
                </a:r>
                <a:r>
                  <a:rPr lang="is-IS" sz="1600"/>
                  <a:t> 0.012</a:t>
                </a:r>
              </a:p>
              <a:p>
                <a:pPr marL="0" indent="0">
                  <a:buNone/>
                </a:pPr>
                <a:r>
                  <a:rPr lang="is-IS" sz="1600"/>
                  <a:t>	F2: </a:t>
                </a:r>
                <a:r>
                  <a:rPr lang="en-US" sz="1600" i="1"/>
                  <a:t>t</a:t>
                </a:r>
                <a:r>
                  <a:rPr lang="en-US" sz="1600" baseline="-25000"/>
                  <a:t>(</a:t>
                </a:r>
                <a:r>
                  <a:rPr lang="hr-HR" sz="1600" baseline="-25000"/>
                  <a:t>313.141)</a:t>
                </a:r>
                <a:r>
                  <a:rPr lang="hr-HR" sz="1600"/>
                  <a:t> = 2.20</a:t>
                </a:r>
                <a:r>
                  <a:rPr lang="is-IS" sz="1600"/>
                  <a:t>, </a:t>
                </a:r>
                <a:r>
                  <a:rPr lang="is-IS" sz="1600" i="1"/>
                  <a:t>p</a:t>
                </a:r>
                <a:r>
                  <a:rPr lang="is-IS" sz="1600"/>
                  <a:t> = 0.014</a:t>
                </a:r>
              </a:p>
              <a:p>
                <a:pPr marL="0" indent="0">
                  <a:buFont typeface="Arial"/>
                  <a:buNone/>
                </a:pPr>
                <a:endParaRPr lang="is-IS" sz="900"/>
              </a:p>
              <a:p>
                <a:pPr marL="0" indent="0">
                  <a:buFont typeface="Arial"/>
                  <a:buNone/>
                </a:pPr>
                <a:r>
                  <a:rPr lang="is-IS" sz="1600"/>
                  <a:t>	Pillai score: 0.03</a:t>
                </a:r>
              </a:p>
              <a:p>
                <a:pPr marL="0" indent="0">
                  <a:buFont typeface="Arial"/>
                  <a:buNone/>
                </a:pPr>
                <a:r>
                  <a:rPr lang="is-IS" sz="1600"/>
                  <a:t>	Bhattacharyya’s affinity: 0.98</a:t>
                </a:r>
              </a:p>
              <a:p>
                <a:pPr marL="0" indent="0">
                  <a:buFont typeface="Arial"/>
                  <a:buNone/>
                </a:pPr>
                <a:endParaRPr lang="en-US"/>
              </a:p>
            </p:txBody>
          </p:sp>
        </mc:Choice>
        <mc:Fallback>
          <p:sp>
            <p:nvSpPr>
              <p:cNvPr id="6" name="Content Placeholder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8405" y="1299406"/>
                <a:ext cx="3608240" cy="4779256"/>
              </a:xfrm>
              <a:prstGeom prst="rect">
                <a:avLst/>
              </a:prstGeom>
              <a:blipFill rotWithShape="0">
                <a:blip r:embed="rId2"/>
                <a:stretch>
                  <a:fillRect l="-2196" t="-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6"/>
              <p:cNvSpPr txBox="1">
                <a:spLocks/>
              </p:cNvSpPr>
              <p:nvPr/>
            </p:nvSpPr>
            <p:spPr>
              <a:xfrm>
                <a:off x="6236645" y="1299406"/>
                <a:ext cx="3608240" cy="4779256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200" kern="1200">
                    <a:solidFill>
                      <a:schemeClr val="tx1"/>
                    </a:solidFill>
                    <a:latin typeface="Avenir Book" charset="0"/>
                    <a:ea typeface="Avenir Book" charset="0"/>
                    <a:cs typeface="Avenir Book" charset="0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kern="1200">
                    <a:solidFill>
                      <a:schemeClr val="tx1"/>
                    </a:solidFill>
                    <a:latin typeface="Avenir Book" charset="0"/>
                    <a:ea typeface="Avenir Book" charset="0"/>
                    <a:cs typeface="Avenir Book" charset="0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Avenir Book" charset="0"/>
                    <a:ea typeface="Avenir Book" charset="0"/>
                    <a:cs typeface="Avenir Book" charset="0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1600" kern="1200">
                    <a:solidFill>
                      <a:schemeClr val="tx1"/>
                    </a:solidFill>
                    <a:latin typeface="Avenir Book" charset="0"/>
                    <a:ea typeface="Avenir Book" charset="0"/>
                    <a:cs typeface="Avenir Book" charset="0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»"/>
                  <a:defRPr sz="1400" kern="1200">
                    <a:solidFill>
                      <a:schemeClr val="tx1"/>
                    </a:solidFill>
                    <a:latin typeface="Avenir Book" charset="0"/>
                    <a:ea typeface="Avenir Book" charset="0"/>
                    <a:cs typeface="Avenir Book" charset="0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/>
                  <a:buNone/>
                </a:pPr>
                <a:r>
                  <a:rPr lang="en-US" i="1"/>
                  <a:t>merry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≠</m:t>
                    </m:r>
                  </m:oMath>
                </a14:m>
                <a:r>
                  <a:rPr lang="en-US" i="1"/>
                  <a:t> marry</a:t>
                </a:r>
                <a:endParaRPr lang="en-US"/>
              </a:p>
              <a:p>
                <a:pPr marL="0" indent="0">
                  <a:buFont typeface="Arial"/>
                  <a:buNone/>
                </a:pPr>
                <a:r>
                  <a:rPr lang="is-IS" sz="1300"/>
                  <a:t>	(</a:t>
                </a:r>
                <a:r>
                  <a:rPr lang="en-US" sz="1300"/>
                  <a:t>independent one-sided </a:t>
                </a:r>
                <a:r>
                  <a:rPr lang="en-US" sz="1300" i="1"/>
                  <a:t>t</a:t>
                </a:r>
                <a:r>
                  <a:rPr lang="en-US" sz="1300"/>
                  <a:t>-tests</a:t>
                </a:r>
                <a:r>
                  <a:rPr lang="is-IS" sz="1300"/>
                  <a:t>)</a:t>
                </a:r>
                <a:endParaRPr lang="en-US" sz="1300"/>
              </a:p>
              <a:p>
                <a:pPr marL="0" indent="0">
                  <a:buNone/>
                </a:pPr>
                <a:r>
                  <a:rPr lang="en-US" sz="1600"/>
                  <a:t>	F1: </a:t>
                </a:r>
                <a:r>
                  <a:rPr lang="en-US" sz="1600" i="1"/>
                  <a:t>t</a:t>
                </a:r>
                <a:r>
                  <a:rPr lang="en-US" sz="1600" baseline="-25000"/>
                  <a:t>(</a:t>
                </a:r>
                <a:r>
                  <a:rPr lang="is-IS" sz="1600" baseline="-25000"/>
                  <a:t>210.088</a:t>
                </a:r>
                <a:r>
                  <a:rPr lang="hr-HR" sz="1600" baseline="-25000"/>
                  <a:t>)</a:t>
                </a:r>
                <a:r>
                  <a:rPr lang="hr-HR" sz="1600"/>
                  <a:t> = </a:t>
                </a:r>
                <a:r>
                  <a:rPr lang="en-US" sz="1600"/>
                  <a:t>–</a:t>
                </a:r>
                <a:r>
                  <a:rPr lang="mr-IN" sz="1600"/>
                  <a:t>2.54</a:t>
                </a:r>
                <a:r>
                  <a:rPr lang="is-IS" sz="1600"/>
                  <a:t>, </a:t>
                </a:r>
                <a:r>
                  <a:rPr lang="is-IS" sz="1600" i="1"/>
                  <a:t>p</a:t>
                </a:r>
                <a:r>
                  <a:rPr lang="is-IS" sz="1600"/>
                  <a:t> = 0.994</a:t>
                </a:r>
              </a:p>
              <a:p>
                <a:pPr marL="0" indent="0">
                  <a:buNone/>
                </a:pPr>
                <a:r>
                  <a:rPr lang="is-IS" sz="1600"/>
                  <a:t>	F2: </a:t>
                </a:r>
                <a:r>
                  <a:rPr lang="en-US" sz="1600" i="1"/>
                  <a:t>t</a:t>
                </a:r>
                <a:r>
                  <a:rPr lang="en-US" sz="1600" baseline="-25000"/>
                  <a:t>(</a:t>
                </a:r>
                <a:r>
                  <a:rPr lang="hr-HR" sz="1600" baseline="-25000"/>
                  <a:t>231.412)</a:t>
                </a:r>
                <a:r>
                  <a:rPr lang="hr-HR" sz="1600"/>
                  <a:t> = </a:t>
                </a:r>
                <a:r>
                  <a:rPr lang="fi-FI" sz="1600"/>
                  <a:t>0.87</a:t>
                </a:r>
                <a:r>
                  <a:rPr lang="is-IS" sz="1600"/>
                  <a:t>, </a:t>
                </a:r>
                <a:r>
                  <a:rPr lang="is-IS" sz="1600" i="1"/>
                  <a:t>p</a:t>
                </a:r>
                <a:r>
                  <a:rPr lang="is-IS" sz="1600"/>
                  <a:t> = </a:t>
                </a:r>
                <a:r>
                  <a:rPr lang="nb-NO" sz="1600"/>
                  <a:t>0.807</a:t>
                </a:r>
                <a:endParaRPr lang="is-IS" sz="1600"/>
              </a:p>
              <a:p>
                <a:pPr marL="0" indent="0">
                  <a:buFont typeface="Arial"/>
                  <a:buNone/>
                </a:pPr>
                <a:endParaRPr lang="is-IS" sz="900"/>
              </a:p>
              <a:p>
                <a:pPr marL="0" indent="0">
                  <a:buFont typeface="Arial"/>
                  <a:buNone/>
                </a:pPr>
                <a:r>
                  <a:rPr lang="is-IS" sz="1600"/>
                  <a:t>	Pillai score: 0.03</a:t>
                </a:r>
              </a:p>
              <a:p>
                <a:pPr marL="0" indent="0">
                  <a:buFont typeface="Arial"/>
                  <a:buNone/>
                </a:pPr>
                <a:r>
                  <a:rPr lang="is-IS" sz="1600"/>
                  <a:t>	Bhattacharyya’s affinity: 0.98</a:t>
                </a:r>
              </a:p>
              <a:p>
                <a:pPr marL="0" indent="0">
                  <a:buFont typeface="Arial"/>
                  <a:buNone/>
                </a:pPr>
                <a:endParaRPr lang="en-US"/>
              </a:p>
            </p:txBody>
          </p:sp>
        </mc:Choice>
        <mc:Fallback>
          <p:sp>
            <p:nvSpPr>
              <p:cNvPr id="7" name="Content Placeholder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6645" y="1299406"/>
                <a:ext cx="3608240" cy="4779256"/>
              </a:xfrm>
              <a:prstGeom prst="rect">
                <a:avLst/>
              </a:prstGeom>
              <a:blipFill rotWithShape="0">
                <a:blip r:embed="rId3"/>
                <a:stretch>
                  <a:fillRect l="-2196" t="-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Oval 7"/>
          <p:cNvSpPr/>
          <p:nvPr/>
        </p:nvSpPr>
        <p:spPr>
          <a:xfrm>
            <a:off x="4719511" y="1828801"/>
            <a:ext cx="1277528" cy="795645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8327751" y="1828800"/>
            <a:ext cx="1277528" cy="795645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5717037" y="2559134"/>
            <a:ext cx="415516" cy="906143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433452" y="3441527"/>
            <a:ext cx="339820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/>
              <a:t>Marginal significance.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9429369" y="2535384"/>
            <a:ext cx="415516" cy="906143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8145784" y="3417777"/>
            <a:ext cx="339820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/>
              <a:t>No significance.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Content Placeholder 6"/>
              <p:cNvSpPr txBox="1">
                <a:spLocks/>
              </p:cNvSpPr>
              <p:nvPr/>
            </p:nvSpPr>
            <p:spPr>
              <a:xfrm>
                <a:off x="5230029" y="3860421"/>
                <a:ext cx="3608240" cy="2153563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200" kern="1200">
                    <a:solidFill>
                      <a:schemeClr val="tx1"/>
                    </a:solidFill>
                    <a:latin typeface="Avenir Book" charset="0"/>
                    <a:ea typeface="Avenir Book" charset="0"/>
                    <a:cs typeface="Avenir Book" charset="0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kern="1200">
                    <a:solidFill>
                      <a:schemeClr val="tx1"/>
                    </a:solidFill>
                    <a:latin typeface="Avenir Book" charset="0"/>
                    <a:ea typeface="Avenir Book" charset="0"/>
                    <a:cs typeface="Avenir Book" charset="0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Avenir Book" charset="0"/>
                    <a:ea typeface="Avenir Book" charset="0"/>
                    <a:cs typeface="Avenir Book" charset="0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1600" kern="1200">
                    <a:solidFill>
                      <a:schemeClr val="tx1"/>
                    </a:solidFill>
                    <a:latin typeface="Avenir Book" charset="0"/>
                    <a:ea typeface="Avenir Book" charset="0"/>
                    <a:cs typeface="Avenir Book" charset="0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»"/>
                  <a:defRPr sz="1400" kern="1200">
                    <a:solidFill>
                      <a:schemeClr val="tx1"/>
                    </a:solidFill>
                    <a:latin typeface="Avenir Book" charset="0"/>
                    <a:ea typeface="Avenir Book" charset="0"/>
                    <a:cs typeface="Avenir Book" charset="0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/>
                  <a:buNone/>
                </a:pPr>
                <a:r>
                  <a:rPr lang="en-US" i="1"/>
                  <a:t>Mary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≠</m:t>
                    </m:r>
                  </m:oMath>
                </a14:m>
                <a:r>
                  <a:rPr lang="en-US" i="1"/>
                  <a:t> marry</a:t>
                </a:r>
                <a:endParaRPr lang="en-US"/>
              </a:p>
              <a:p>
                <a:pPr marL="0" indent="0">
                  <a:buFont typeface="Arial"/>
                  <a:buNone/>
                </a:pPr>
                <a:r>
                  <a:rPr lang="is-IS" sz="1300"/>
                  <a:t>	(</a:t>
                </a:r>
                <a:r>
                  <a:rPr lang="en-US" sz="1300"/>
                  <a:t>independent one-sided </a:t>
                </a:r>
                <a:r>
                  <a:rPr lang="en-US" sz="1300" i="1"/>
                  <a:t>t</a:t>
                </a:r>
                <a:r>
                  <a:rPr lang="en-US" sz="1300"/>
                  <a:t>-tests</a:t>
                </a:r>
                <a:r>
                  <a:rPr lang="is-IS" sz="1300"/>
                  <a:t>)</a:t>
                </a:r>
                <a:endParaRPr lang="en-US" sz="1300"/>
              </a:p>
              <a:p>
                <a:pPr marL="0" indent="0">
                  <a:buNone/>
                </a:pPr>
                <a:r>
                  <a:rPr lang="en-US" sz="1600"/>
                  <a:t>	F1: </a:t>
                </a:r>
                <a:r>
                  <a:rPr lang="en-US" sz="1600" i="1"/>
                  <a:t>t</a:t>
                </a:r>
                <a:r>
                  <a:rPr lang="en-US" sz="1600" baseline="-25000"/>
                  <a:t>(</a:t>
                </a:r>
                <a:r>
                  <a:rPr lang="nb-NO" sz="1600" baseline="-25000"/>
                  <a:t>212.07</a:t>
                </a:r>
                <a:r>
                  <a:rPr lang="hr-HR" sz="1600" baseline="-25000"/>
                  <a:t>)</a:t>
                </a:r>
                <a:r>
                  <a:rPr lang="hr-HR" sz="1600"/>
                  <a:t> = </a:t>
                </a:r>
                <a:r>
                  <a:rPr lang="en-US" sz="1600"/>
                  <a:t>–4.11</a:t>
                </a:r>
                <a:r>
                  <a:rPr lang="is-IS" sz="1600"/>
                  <a:t> </a:t>
                </a:r>
                <a:r>
                  <a:rPr lang="is-IS" sz="1600" i="1"/>
                  <a:t>p</a:t>
                </a:r>
                <a:r>
                  <a:rPr lang="is-IS" sz="1600"/>
                  <a:t> </a:t>
                </a:r>
                <a:r>
                  <a:rPr lang="en-US" sz="1600"/>
                  <a:t>&lt; 0.001</a:t>
                </a:r>
                <a:endParaRPr lang="is-IS" sz="1600"/>
              </a:p>
              <a:p>
                <a:pPr marL="0" indent="0">
                  <a:buNone/>
                </a:pPr>
                <a:r>
                  <a:rPr lang="is-IS" sz="1600"/>
                  <a:t>	F2: </a:t>
                </a:r>
                <a:r>
                  <a:rPr lang="en-US" sz="1600" i="1"/>
                  <a:t>t</a:t>
                </a:r>
                <a:r>
                  <a:rPr lang="en-US" sz="1600" baseline="-25000"/>
                  <a:t>(</a:t>
                </a:r>
                <a:r>
                  <a:rPr lang="hr-HR" sz="1600" baseline="-25000"/>
                  <a:t>257.82)</a:t>
                </a:r>
                <a:r>
                  <a:rPr lang="hr-HR" sz="1600"/>
                  <a:t> = 2.67</a:t>
                </a:r>
                <a:r>
                  <a:rPr lang="is-IS" sz="1600"/>
                  <a:t>, </a:t>
                </a:r>
                <a:r>
                  <a:rPr lang="is-IS" sz="1600" i="1"/>
                  <a:t>p</a:t>
                </a:r>
                <a:r>
                  <a:rPr lang="is-IS" sz="1600"/>
                  <a:t> = 0.004</a:t>
                </a:r>
              </a:p>
              <a:p>
                <a:pPr marL="0" indent="0">
                  <a:buFont typeface="Arial"/>
                  <a:buNone/>
                </a:pPr>
                <a:endParaRPr lang="is-IS" sz="900"/>
              </a:p>
              <a:p>
                <a:pPr marL="0" indent="0">
                  <a:buFont typeface="Arial"/>
                  <a:buNone/>
                </a:pPr>
                <a:r>
                  <a:rPr lang="is-IS" sz="1600"/>
                  <a:t>	Pillai score: 0.13</a:t>
                </a:r>
              </a:p>
              <a:p>
                <a:pPr marL="0" indent="0">
                  <a:buFont typeface="Arial"/>
                  <a:buNone/>
                </a:pPr>
                <a:r>
                  <a:rPr lang="is-IS" sz="1600"/>
                  <a:t>	Bhattacharyya’s affinity: 0.94</a:t>
                </a:r>
              </a:p>
            </p:txBody>
          </p:sp>
        </mc:Choice>
        <mc:Fallback>
          <p:sp>
            <p:nvSpPr>
              <p:cNvPr id="14" name="Content Placeholder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0029" y="3860421"/>
                <a:ext cx="3608240" cy="2153563"/>
              </a:xfrm>
              <a:prstGeom prst="rect">
                <a:avLst/>
              </a:prstGeom>
              <a:blipFill rotWithShape="0">
                <a:blip r:embed="rId4"/>
                <a:stretch>
                  <a:fillRect l="-2196" t="-1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/>
          <p:cNvSpPr txBox="1"/>
          <p:nvPr/>
        </p:nvSpPr>
        <p:spPr>
          <a:xfrm>
            <a:off x="8327751" y="5055186"/>
            <a:ext cx="339820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/>
              <a:t>Yet, more significance and less overlap:</a:t>
            </a:r>
          </a:p>
        </p:txBody>
      </p:sp>
      <p:sp>
        <p:nvSpPr>
          <p:cNvPr id="16" name="Oval 15"/>
          <p:cNvSpPr/>
          <p:nvPr/>
        </p:nvSpPr>
        <p:spPr>
          <a:xfrm>
            <a:off x="7253277" y="4368743"/>
            <a:ext cx="1277528" cy="795645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6695399" y="5164388"/>
            <a:ext cx="658393" cy="429047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7816587" y="5458186"/>
            <a:ext cx="658393" cy="429047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/>
          <p:cNvCxnSpPr/>
          <p:nvPr/>
        </p:nvCxnSpPr>
        <p:spPr>
          <a:xfrm>
            <a:off x="8504692" y="4883921"/>
            <a:ext cx="342425" cy="301539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18" idx="7"/>
          </p:cNvCxnSpPr>
          <p:nvPr/>
        </p:nvCxnSpPr>
        <p:spPr>
          <a:xfrm flipV="1">
            <a:off x="8378561" y="5188668"/>
            <a:ext cx="468556" cy="33235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7371945" y="5184971"/>
            <a:ext cx="1466324" cy="205567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77438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the 25% point?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F4E2E3C-FF33-FC45-91A9-BDC48E1E835D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Appendices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488245"/>
            <a:ext cx="10058400" cy="4572000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>
            <a:off x="2111829" y="2029097"/>
            <a:ext cx="0" cy="163677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4511040" y="2029097"/>
            <a:ext cx="0" cy="163677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6901543" y="2029097"/>
            <a:ext cx="0" cy="163677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9305108" y="2029097"/>
            <a:ext cx="0" cy="163677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2112438" y="3991113"/>
            <a:ext cx="0" cy="163677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4511649" y="3991113"/>
            <a:ext cx="0" cy="163677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6902152" y="3991113"/>
            <a:ext cx="0" cy="163677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813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1346908"/>
            <a:ext cx="2758289" cy="4779256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past transitional formants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[ɫ] is in full effect (and merged for everyone) by 60%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 cap="small"/>
              <a:t>pulp</a:t>
            </a:r>
            <a:r>
              <a:rPr lang="en-US"/>
              <a:t> is at its lowest</a:t>
            </a:r>
          </a:p>
          <a:p>
            <a:pPr marL="0" indent="0">
              <a:buNone/>
            </a:pPr>
            <a:r>
              <a:rPr lang="en-US" cap="small"/>
              <a:t>pool</a:t>
            </a:r>
            <a:r>
              <a:rPr lang="en-US"/>
              <a:t> is at its backest</a:t>
            </a:r>
          </a:p>
          <a:p>
            <a:pPr marL="0" indent="0">
              <a:buNone/>
            </a:pPr>
            <a:r>
              <a:rPr lang="en-US" cap="small"/>
              <a:t>m</a:t>
            </a:r>
            <a:r>
              <a:rPr lang="en-US" cap="small"/>
              <a:t>ary-merry-marry</a:t>
            </a:r>
            <a:r>
              <a:rPr lang="en-US"/>
              <a:t> at their frontest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the 25% point?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F4E2E3C-FF33-FC45-91A9-BDC48E1E835D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Appendices</a:t>
            </a:r>
          </a:p>
        </p:txBody>
      </p:sp>
      <p:pic>
        <p:nvPicPr>
          <p:cNvPr id="7" name="trajectorie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090123" y="1346908"/>
            <a:ext cx="7492277" cy="4669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759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1346908"/>
            <a:ext cx="6367975" cy="4779256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prevelar /e, ɛ, æ/ raising and merging</a:t>
            </a:r>
            <a:r>
              <a:rPr lang="en-US" sz="1400"/>
              <a:t> (Wassink et al. 2009, Freeman 2014, Riebold 2015, etc.)</a:t>
            </a:r>
          </a:p>
          <a:p>
            <a:pPr marL="0" indent="0">
              <a:buNone/>
            </a:pPr>
            <a:r>
              <a:rPr lang="en-US" sz="1400"/>
              <a:t>	</a:t>
            </a:r>
            <a:r>
              <a:rPr lang="en-US"/>
              <a:t>= </a:t>
            </a:r>
            <a:r>
              <a:rPr lang="en-US" cap="small"/>
              <a:t>Mary-merry-marry</a:t>
            </a:r>
            <a:r>
              <a:rPr lang="en-US"/>
              <a:t> vowels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/u, ʊ, o/ fronting </a:t>
            </a:r>
            <a:r>
              <a:rPr lang="en-US" sz="1400"/>
              <a:t>(Ward 2003, Becker et al. 2013, McLarty &amp; Kendall 2014, etc.)</a:t>
            </a:r>
          </a:p>
          <a:p>
            <a:pPr marL="0" indent="0">
              <a:buNone/>
            </a:pPr>
            <a:r>
              <a:rPr lang="en-US" sz="1400"/>
              <a:t>	</a:t>
            </a:r>
            <a:r>
              <a:rPr lang="en-US"/>
              <a:t>= </a:t>
            </a:r>
            <a:r>
              <a:rPr lang="en-US" cap="small"/>
              <a:t>pool-pull-pole(-pulp)</a:t>
            </a:r>
            <a:r>
              <a:rPr lang="en-US" i="1"/>
              <a:t> </a:t>
            </a:r>
            <a:r>
              <a:rPr lang="en-US"/>
              <a:t>vowels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 i="1"/>
              <a:t>Linguistic Atlas of the Pacific Northwest</a:t>
            </a:r>
            <a:r>
              <a:rPr lang="en-US"/>
              <a:t> (</a:t>
            </a:r>
            <a:r>
              <a:rPr lang="en-US" i="1"/>
              <a:t>LAPNW</a:t>
            </a:r>
            <a:r>
              <a:rPr lang="en-US"/>
              <a:t>) </a:t>
            </a:r>
            <a:r>
              <a:rPr lang="en-US" sz="1400"/>
              <a:t>(Reed 1952, 1956, 1957, 1961)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Pacific Northwest English </a:t>
            </a:r>
            <a:r>
              <a:rPr lang="en-US" sz="1200"/>
              <a:t>(cf. Stanley 2016)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F4E2E3C-FF33-FC45-91A9-BDC48E1E835D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Introduction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7099495" y="1905855"/>
            <a:ext cx="4482905" cy="3362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384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09600" y="1346908"/>
            <a:ext cx="10972800" cy="4779256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M/e/ry = m/ɛ/rry = m/æ/rry (henceforth “pre-rhotics”)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 i="1"/>
              <a:t>ANAE</a:t>
            </a:r>
            <a:r>
              <a:rPr lang="en-US"/>
              <a:t>: “This query was not pursued in most areas of the West and Midwest.” </a:t>
            </a:r>
          </a:p>
          <a:p>
            <a:pPr marL="0" indent="0">
              <a:buNone/>
            </a:pPr>
            <a:r>
              <a:rPr lang="en-US" sz="1400"/>
              <a:t>(Labov, Ash, &amp; Boberg 2006:54, note 6)</a:t>
            </a:r>
          </a:p>
          <a:p>
            <a:pPr marL="0" indent="0">
              <a:buNone/>
            </a:pPr>
            <a:endParaRPr lang="en-US" sz="1400"/>
          </a:p>
          <a:p>
            <a:pPr marL="0" indent="0">
              <a:buNone/>
            </a:pPr>
            <a:r>
              <a:rPr lang="en-US"/>
              <a:t>Change in progress 50 years ago</a:t>
            </a:r>
          </a:p>
          <a:p>
            <a:pPr marL="0" indent="0">
              <a:buNone/>
            </a:pPr>
            <a:r>
              <a:rPr lang="en-US"/>
              <a:t>	fully merged </a:t>
            </a:r>
            <a:r>
              <a:rPr lang="en-US" sz="1400"/>
              <a:t>(Reed 1952, Thomas 1958, Foster &amp; Hoffman 1966)</a:t>
            </a:r>
            <a:endParaRPr lang="en-US"/>
          </a:p>
          <a:p>
            <a:pPr marL="0" indent="0">
              <a:buNone/>
            </a:pPr>
            <a:r>
              <a:rPr lang="en-US"/>
              <a:t>	a few older speakers retain /e/ in </a:t>
            </a:r>
            <a:r>
              <a:rPr lang="en-US" i="1"/>
              <a:t>Mary</a:t>
            </a:r>
            <a:r>
              <a:rPr lang="en-US"/>
              <a:t> and /æ/ in </a:t>
            </a:r>
            <a:r>
              <a:rPr lang="en-US" i="1"/>
              <a:t>marry</a:t>
            </a:r>
            <a:r>
              <a:rPr lang="en-US" sz="2400"/>
              <a:t> </a:t>
            </a:r>
            <a:r>
              <a:rPr lang="en-US" sz="1400"/>
              <a:t>(Reed 1961:560)</a:t>
            </a:r>
          </a:p>
          <a:p>
            <a:pPr marL="0" indent="0">
              <a:buNone/>
            </a:pPr>
            <a:r>
              <a:rPr lang="en-US"/>
              <a:t>	</a:t>
            </a:r>
            <a:r>
              <a:rPr lang="en-US" i="1"/>
              <a:t>chair</a:t>
            </a:r>
            <a:r>
              <a:rPr lang="en-US"/>
              <a:t> ”sporadically” as [ɛ</a:t>
            </a:r>
            <a:r>
              <a:rPr lang="en-US" baseline="30000"/>
              <a:t>ɪ</a:t>
            </a:r>
            <a:r>
              <a:rPr lang="en-US"/>
              <a:t>] in eastern Washington</a:t>
            </a:r>
            <a:r>
              <a:rPr lang="en-US" sz="2400"/>
              <a:t> </a:t>
            </a:r>
            <a:r>
              <a:rPr lang="en-US" sz="1400"/>
              <a:t>(561)</a:t>
            </a:r>
          </a:p>
          <a:p>
            <a:pPr marL="0" indent="0">
              <a:buNone/>
            </a:pPr>
            <a:r>
              <a:rPr lang="en-US" sz="1400"/>
              <a:t>	</a:t>
            </a:r>
            <a:r>
              <a:rPr lang="en-US"/>
              <a:t>near even distribution of [ɛ] and [æ] in </a:t>
            </a:r>
            <a:r>
              <a:rPr lang="en-US" i="1"/>
              <a:t>parents </a:t>
            </a:r>
            <a:r>
              <a:rPr lang="en-US" sz="1400"/>
              <a:t>(562)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Mary-merry-marry Merger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345998" y="6356350"/>
            <a:ext cx="4114800" cy="365125"/>
          </a:xfrm>
        </p:spPr>
        <p:txBody>
          <a:bodyPr/>
          <a:lstStyle/>
          <a:p>
            <a:r>
              <a:rPr lang="en-US"/>
              <a:t>Introduction</a:t>
            </a: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460798" y="6356350"/>
            <a:ext cx="650991" cy="365125"/>
          </a:xfrm>
        </p:spPr>
        <p:txBody>
          <a:bodyPr/>
          <a:lstStyle/>
          <a:p>
            <a:r>
              <a:rPr lang="en-US" smtClean="0"/>
              <a:t>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5897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143071" y="2067103"/>
            <a:ext cx="1828800" cy="1828800"/>
            <a:chOff x="9027210" y="3857747"/>
            <a:chExt cx="1828800" cy="1828800"/>
          </a:xfrm>
        </p:grpSpPr>
        <p:sp>
          <p:nvSpPr>
            <p:cNvPr id="20" name="Oval 19"/>
            <p:cNvSpPr/>
            <p:nvPr/>
          </p:nvSpPr>
          <p:spPr>
            <a:xfrm>
              <a:off x="9027210" y="3857747"/>
              <a:ext cx="1828800" cy="182880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9615533" y="4470812"/>
              <a:ext cx="52942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>
                  <a:solidFill>
                    <a:schemeClr val="bg1"/>
                  </a:solidFill>
                </a:rPr>
                <a:t>ʊl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9154280" y="4137796"/>
              <a:ext cx="5661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>
                  <a:solidFill>
                    <a:schemeClr val="bg1"/>
                  </a:solidFill>
                  <a:latin typeface="Avenir Book" charset="0"/>
                  <a:ea typeface="Avenir Book" charset="0"/>
                  <a:cs typeface="Avenir Book" charset="0"/>
                </a:rPr>
                <a:t>pull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 rot="1819301">
              <a:off x="10260450" y="4102149"/>
              <a:ext cx="1847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US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0047450" y="5044200"/>
              <a:ext cx="5661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>
                  <a:solidFill>
                    <a:schemeClr val="bg1"/>
                  </a:solidFill>
                  <a:latin typeface="Avenir Book" charset="0"/>
                  <a:ea typeface="Avenir Book" charset="0"/>
                  <a:cs typeface="Avenir Book" charset="0"/>
                </a:rPr>
                <a:t>bull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9224905" y="5071151"/>
              <a:ext cx="4940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>
                  <a:solidFill>
                    <a:schemeClr val="bg1"/>
                  </a:solidFill>
                  <a:latin typeface="Avenir Book" charset="0"/>
                  <a:ea typeface="Avenir Book" charset="0"/>
                  <a:cs typeface="Avenir Book" charset="0"/>
                </a:rPr>
                <a:t>full</a:t>
              </a:r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7120792" y="4259638"/>
            <a:ext cx="1849117" cy="1828800"/>
            <a:chOff x="7120792" y="4259638"/>
            <a:chExt cx="1849117" cy="1828800"/>
          </a:xfrm>
        </p:grpSpPr>
        <p:grpSp>
          <p:nvGrpSpPr>
            <p:cNvPr id="9" name="Group 8"/>
            <p:cNvGrpSpPr/>
            <p:nvPr/>
          </p:nvGrpSpPr>
          <p:grpSpPr>
            <a:xfrm>
              <a:off x="7120792" y="4259638"/>
              <a:ext cx="1849117" cy="1828800"/>
              <a:chOff x="9006893" y="3857747"/>
              <a:chExt cx="1849117" cy="1828800"/>
            </a:xfrm>
          </p:grpSpPr>
          <p:sp>
            <p:nvSpPr>
              <p:cNvPr id="16" name="Oval 15"/>
              <p:cNvSpPr/>
              <p:nvPr/>
            </p:nvSpPr>
            <p:spPr>
              <a:xfrm>
                <a:off x="9027210" y="3857747"/>
                <a:ext cx="1828800" cy="182880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9655008" y="4458425"/>
                <a:ext cx="48531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b="1">
                    <a:solidFill>
                      <a:schemeClr val="bg1"/>
                    </a:solidFill>
                  </a:rPr>
                  <a:t>ʌl</a:t>
                </a: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9006893" y="4304592"/>
                <a:ext cx="7697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>
                    <a:solidFill>
                      <a:schemeClr val="bg1"/>
                    </a:solidFill>
                    <a:latin typeface="Avenir Book" charset="0"/>
                    <a:ea typeface="Avenir Book" charset="0"/>
                    <a:cs typeface="Avenir Book" charset="0"/>
                  </a:rPr>
                  <a:t>(pulp)</a:t>
                </a: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10152900" y="4222744"/>
                <a:ext cx="55335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>
                    <a:solidFill>
                      <a:schemeClr val="bg1"/>
                    </a:solidFill>
                    <a:latin typeface="Avenir Book" charset="0"/>
                    <a:ea typeface="Avenir Book" charset="0"/>
                    <a:cs typeface="Avenir Book" charset="0"/>
                  </a:rPr>
                  <a:t>hull</a:t>
                </a:r>
              </a:p>
            </p:txBody>
          </p:sp>
        </p:grpSp>
        <p:sp>
          <p:nvSpPr>
            <p:cNvPr id="40" name="TextBox 39"/>
            <p:cNvSpPr txBox="1"/>
            <p:nvPr/>
          </p:nvSpPr>
          <p:spPr>
            <a:xfrm>
              <a:off x="7677270" y="5604500"/>
              <a:ext cx="5661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>
                  <a:solidFill>
                    <a:schemeClr val="bg1"/>
                  </a:solidFill>
                  <a:latin typeface="Avenir Book" charset="0"/>
                  <a:ea typeface="Avenir Book" charset="0"/>
                  <a:cs typeface="Avenir Book" charset="0"/>
                </a:rPr>
                <a:t>dull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7700223" y="4426130"/>
              <a:ext cx="5661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>
                  <a:solidFill>
                    <a:schemeClr val="bg1"/>
                  </a:solidFill>
                  <a:latin typeface="Avenir Book" charset="0"/>
                  <a:ea typeface="Avenir Book" charset="0"/>
                  <a:cs typeface="Avenir Book" charset="0"/>
                </a:rPr>
                <a:t>gull</a:t>
              </a:r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9631998" y="3511251"/>
            <a:ext cx="1828800" cy="1828800"/>
            <a:chOff x="9631998" y="3511251"/>
            <a:chExt cx="1828800" cy="1828800"/>
          </a:xfrm>
        </p:grpSpPr>
        <p:grpSp>
          <p:nvGrpSpPr>
            <p:cNvPr id="7" name="Group 6"/>
            <p:cNvGrpSpPr/>
            <p:nvPr/>
          </p:nvGrpSpPr>
          <p:grpSpPr>
            <a:xfrm>
              <a:off x="9631998" y="3511251"/>
              <a:ext cx="1828800" cy="1828800"/>
              <a:chOff x="9027210" y="3857747"/>
              <a:chExt cx="1828800" cy="1828800"/>
            </a:xfrm>
          </p:grpSpPr>
          <p:sp>
            <p:nvSpPr>
              <p:cNvPr id="26" name="Oval 25"/>
              <p:cNvSpPr/>
              <p:nvPr/>
            </p:nvSpPr>
            <p:spPr>
              <a:xfrm>
                <a:off x="9027210" y="3857747"/>
                <a:ext cx="1828800" cy="182880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9648527" y="4440677"/>
                <a:ext cx="58616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b="1">
                    <a:solidFill>
                      <a:schemeClr val="bg1"/>
                    </a:solidFill>
                  </a:rPr>
                  <a:t>ol</a:t>
                </a:r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9059247" y="4269812"/>
                <a:ext cx="6463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>
                    <a:solidFill>
                      <a:schemeClr val="bg1"/>
                    </a:solidFill>
                    <a:latin typeface="Avenir Book" charset="0"/>
                    <a:ea typeface="Avenir Book" charset="0"/>
                    <a:cs typeface="Avenir Book" charset="0"/>
                  </a:rPr>
                  <a:t>pole</a:t>
                </a:r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10131950" y="4209665"/>
                <a:ext cx="63350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>
                    <a:solidFill>
                      <a:schemeClr val="bg1"/>
                    </a:solidFill>
                    <a:latin typeface="Avenir Book" charset="0"/>
                    <a:ea typeface="Avenir Book" charset="0"/>
                    <a:cs typeface="Avenir Book" charset="0"/>
                  </a:rPr>
                  <a:t>hole</a:t>
                </a:r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10131877" y="4936312"/>
                <a:ext cx="6848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>
                    <a:solidFill>
                      <a:schemeClr val="bg1"/>
                    </a:solidFill>
                    <a:latin typeface="Avenir Book" charset="0"/>
                    <a:ea typeface="Avenir Book" charset="0"/>
                    <a:cs typeface="Avenir Book" charset="0"/>
                  </a:rPr>
                  <a:t>bowl</a:t>
                </a:r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9047474" y="4965472"/>
                <a:ext cx="5661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>
                    <a:solidFill>
                      <a:schemeClr val="bg1"/>
                    </a:solidFill>
                    <a:latin typeface="Avenir Book" charset="0"/>
                    <a:ea typeface="Avenir Book" charset="0"/>
                    <a:cs typeface="Avenir Book" charset="0"/>
                  </a:rPr>
                  <a:t>foal</a:t>
                </a:r>
              </a:p>
            </p:txBody>
          </p:sp>
        </p:grpSp>
        <p:sp>
          <p:nvSpPr>
            <p:cNvPr id="39" name="TextBox 38"/>
            <p:cNvSpPr txBox="1"/>
            <p:nvPr/>
          </p:nvSpPr>
          <p:spPr>
            <a:xfrm>
              <a:off x="10153820" y="488596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>
                  <a:solidFill>
                    <a:schemeClr val="bg1"/>
                  </a:solidFill>
                  <a:latin typeface="Avenir Book" charset="0"/>
                  <a:ea typeface="Avenir Book" charset="0"/>
                  <a:cs typeface="Avenir Book" charset="0"/>
                </a:rPr>
                <a:t>dole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10163477" y="3634524"/>
              <a:ext cx="6383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>
                  <a:solidFill>
                    <a:schemeClr val="bg1"/>
                  </a:solidFill>
                  <a:latin typeface="Avenir Book" charset="0"/>
                  <a:ea typeface="Avenir Book" charset="0"/>
                  <a:cs typeface="Avenir Book" charset="0"/>
                </a:rPr>
                <a:t>goal</a:t>
              </a:r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9631998" y="1276547"/>
            <a:ext cx="1828800" cy="1828800"/>
            <a:chOff x="9631998" y="1276547"/>
            <a:chExt cx="1828800" cy="1828800"/>
          </a:xfrm>
        </p:grpSpPr>
        <p:grpSp>
          <p:nvGrpSpPr>
            <p:cNvPr id="10" name="Group 9"/>
            <p:cNvGrpSpPr/>
            <p:nvPr/>
          </p:nvGrpSpPr>
          <p:grpSpPr>
            <a:xfrm>
              <a:off x="9631998" y="1276547"/>
              <a:ext cx="1828800" cy="1828800"/>
              <a:chOff x="9027210" y="3857747"/>
              <a:chExt cx="1828800" cy="1828800"/>
            </a:xfrm>
          </p:grpSpPr>
          <p:sp>
            <p:nvSpPr>
              <p:cNvPr id="11" name="Oval 10"/>
              <p:cNvSpPr/>
              <p:nvPr/>
            </p:nvSpPr>
            <p:spPr>
              <a:xfrm>
                <a:off x="9027210" y="3857747"/>
                <a:ext cx="1828800" cy="182880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9608931" y="4479690"/>
                <a:ext cx="634657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b="1">
                    <a:solidFill>
                      <a:schemeClr val="bg1"/>
                    </a:solidFill>
                  </a:rPr>
                  <a:t>ul</a:t>
                </a:r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9034792" y="4292262"/>
                <a:ext cx="6543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>
                    <a:solidFill>
                      <a:schemeClr val="bg1"/>
                    </a:solidFill>
                    <a:latin typeface="Avenir Book" charset="0"/>
                    <a:ea typeface="Avenir Book" charset="0"/>
                    <a:cs typeface="Avenir Book" charset="0"/>
                  </a:rPr>
                  <a:t>pool</a:t>
                </a:r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10055006" y="4310935"/>
                <a:ext cx="7873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>
                    <a:solidFill>
                      <a:schemeClr val="bg1"/>
                    </a:solidFill>
                    <a:latin typeface="Avenir Book" charset="0"/>
                    <a:ea typeface="Avenir Book" charset="0"/>
                    <a:cs typeface="Avenir Book" charset="0"/>
                  </a:rPr>
                  <a:t>who’ll</a:t>
                </a: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9093982" y="4963949"/>
                <a:ext cx="5822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>
                    <a:solidFill>
                      <a:schemeClr val="bg1"/>
                    </a:solidFill>
                    <a:latin typeface="Avenir Book" charset="0"/>
                    <a:ea typeface="Avenir Book" charset="0"/>
                    <a:cs typeface="Avenir Book" charset="0"/>
                  </a:rPr>
                  <a:t>fool</a:t>
                </a:r>
              </a:p>
            </p:txBody>
          </p:sp>
        </p:grpSp>
        <p:sp>
          <p:nvSpPr>
            <p:cNvPr id="38" name="TextBox 37"/>
            <p:cNvSpPr txBox="1"/>
            <p:nvPr/>
          </p:nvSpPr>
          <p:spPr>
            <a:xfrm>
              <a:off x="10240745" y="2641241"/>
              <a:ext cx="6303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>
                  <a:solidFill>
                    <a:schemeClr val="bg1"/>
                  </a:solidFill>
                  <a:latin typeface="Avenir Book" charset="0"/>
                  <a:ea typeface="Avenir Book" charset="0"/>
                  <a:cs typeface="Avenir Book" charset="0"/>
                </a:rPr>
                <a:t>dual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10104223" y="1400940"/>
              <a:ext cx="7745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>
                  <a:solidFill>
                    <a:schemeClr val="bg1"/>
                  </a:solidFill>
                  <a:latin typeface="Avenir Book" charset="0"/>
                  <a:ea typeface="Avenir Book" charset="0"/>
                  <a:cs typeface="Avenir Book" charset="0"/>
                </a:rPr>
                <a:t>ghoul</a:t>
              </a:r>
            </a:p>
          </p:txBody>
        </p:sp>
      </p:grp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1346908"/>
            <a:ext cx="6254236" cy="4779256"/>
          </a:xfrm>
        </p:spPr>
        <p:txBody>
          <a:bodyPr numCol="1"/>
          <a:lstStyle/>
          <a:p>
            <a:pPr marL="0" indent="0">
              <a:buNone/>
            </a:pPr>
            <a:r>
              <a:rPr lang="en-US"/>
              <a:t>several mergers involving back vowels before coda laterals</a:t>
            </a:r>
          </a:p>
          <a:p>
            <a:pPr marL="0" indent="0">
              <a:buNone/>
            </a:pPr>
            <a:r>
              <a:rPr lang="en-US"/>
              <a:t>			</a:t>
            </a:r>
            <a:r>
              <a:rPr lang="en-US" cap="small"/>
              <a:t>pool-pull</a:t>
            </a:r>
            <a:r>
              <a:rPr lang="en-US"/>
              <a:t>		</a:t>
            </a:r>
          </a:p>
          <a:p>
            <a:pPr marL="0" indent="0">
              <a:buNone/>
            </a:pPr>
            <a:endParaRPr lang="en-US" sz="1200"/>
          </a:p>
          <a:p>
            <a:pPr marL="0" indent="0">
              <a:buNone/>
            </a:pPr>
            <a:r>
              <a:rPr lang="en-US"/>
              <a:t>			</a:t>
            </a:r>
            <a:r>
              <a:rPr lang="en-US" cap="small"/>
              <a:t>hull-hole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“deserve further study”</a:t>
            </a:r>
            <a:r>
              <a:rPr lang="en-US" sz="1400"/>
              <a:t> (Labov, Ash, &amp; Boberg 2006: 73)</a:t>
            </a:r>
            <a:endParaRPr lang="en-US" sz="2400"/>
          </a:p>
          <a:p>
            <a:pPr marL="0" indent="0">
              <a:buNone/>
            </a:pPr>
            <a:r>
              <a:rPr lang="en-US"/>
              <a:t>	</a:t>
            </a:r>
          </a:p>
          <a:p>
            <a:pPr marL="0" indent="0">
              <a:buNone/>
            </a:pPr>
            <a:r>
              <a:rPr lang="en-US"/>
              <a:t>variable in Maryland </a:t>
            </a:r>
            <a:r>
              <a:rPr lang="en-US" sz="1400"/>
              <a:t>(Bowie 2001)</a:t>
            </a:r>
            <a:r>
              <a:rPr lang="en-US"/>
              <a:t>, Ohio </a:t>
            </a:r>
            <a:r>
              <a:rPr lang="en-US" sz="1400"/>
              <a:t>(Arnold 2014)</a:t>
            </a:r>
            <a:r>
              <a:rPr lang="en-US"/>
              <a:t>, Missouri </a:t>
            </a:r>
            <a:r>
              <a:rPr lang="en-US" sz="1400"/>
              <a:t>(Strelluf 2016)</a:t>
            </a:r>
            <a:r>
              <a:rPr lang="en-US" sz="2400"/>
              <a:t>, </a:t>
            </a:r>
            <a:r>
              <a:rPr lang="en-US"/>
              <a:t>and Utah </a:t>
            </a:r>
            <a:r>
              <a:rPr lang="en-US" sz="1400"/>
              <a:t>(Baker &amp; Bowie 2010)</a:t>
            </a:r>
          </a:p>
          <a:p>
            <a:pPr marL="0" indent="0">
              <a:buNone/>
            </a:pPr>
            <a:endParaRPr lang="en-US" sz="2400"/>
          </a:p>
          <a:p>
            <a:pPr marL="0" indent="0">
              <a:buNone/>
            </a:pPr>
            <a:r>
              <a:rPr lang="en-US" sz="2400" i="1"/>
              <a:t>bulk </a:t>
            </a:r>
            <a:r>
              <a:rPr lang="en-US" sz="2400"/>
              <a:t>and </a:t>
            </a:r>
            <a:r>
              <a:rPr lang="en-US" sz="2400" i="1"/>
              <a:t>bulge</a:t>
            </a:r>
            <a:r>
              <a:rPr lang="en-US" sz="2400"/>
              <a:t> as [ʌ] or [ʊ], </a:t>
            </a:r>
            <a:r>
              <a:rPr lang="en-US" sz="2400" i="1"/>
              <a:t>pull</a:t>
            </a:r>
            <a:r>
              <a:rPr lang="en-US" sz="2400"/>
              <a:t> as [</a:t>
            </a:r>
            <a:r>
              <a:rPr lang="en-US" sz="2400" strike="sngStrike"/>
              <a:t>ʊ</a:t>
            </a:r>
            <a:r>
              <a:rPr lang="en-US" sz="2400"/>
              <a:t>]</a:t>
            </a:r>
            <a:r>
              <a:rPr lang="en-US" sz="1400"/>
              <a:t> (Reed 1961)</a:t>
            </a:r>
            <a:endParaRPr lang="en-US" sz="2400" i="1"/>
          </a:p>
          <a:p>
            <a:pPr marL="0" indent="0">
              <a:buNone/>
            </a:pPr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“Pre-Lateral” Mergers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F4E2E3C-FF33-FC45-91A9-BDC48E1E835D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Introduction</a:t>
            </a:r>
          </a:p>
        </p:txBody>
      </p:sp>
      <p:sp>
        <p:nvSpPr>
          <p:cNvPr id="32" name="Oval 31"/>
          <p:cNvSpPr/>
          <p:nvPr/>
        </p:nvSpPr>
        <p:spPr>
          <a:xfrm rot="20484467">
            <a:off x="6709302" y="1272672"/>
            <a:ext cx="5306336" cy="250121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 rot="20484467">
            <a:off x="6763308" y="3473345"/>
            <a:ext cx="5292907" cy="250121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 rot="5400000">
            <a:off x="5871780" y="2753787"/>
            <a:ext cx="4341547" cy="250121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 rot="1787031">
            <a:off x="6698826" y="2482476"/>
            <a:ext cx="5306336" cy="250121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3808835" y="2052498"/>
            <a:ext cx="1351652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cap="small">
                <a:latin typeface="Avenir Book" charset="0"/>
                <a:ea typeface="Avenir Book" charset="0"/>
                <a:cs typeface="Avenir Book" charset="0"/>
              </a:rPr>
              <a:t>pull-pole</a:t>
            </a:r>
          </a:p>
          <a:p>
            <a:endParaRPr lang="en-US" sz="2200" cap="small">
              <a:latin typeface="Avenir Book" charset="0"/>
              <a:ea typeface="Avenir Book" charset="0"/>
              <a:cs typeface="Avenir Book" charset="0"/>
            </a:endParaRPr>
          </a:p>
          <a:p>
            <a:r>
              <a:rPr lang="en-US" sz="2200" cap="small">
                <a:latin typeface="Avenir Book" charset="0"/>
                <a:ea typeface="Avenir Book" charset="0"/>
                <a:cs typeface="Avenir Book" charset="0"/>
              </a:rPr>
              <a:t>pull-hull</a:t>
            </a:r>
          </a:p>
        </p:txBody>
      </p:sp>
    </p:spTree>
    <p:extLst>
      <p:ext uri="{BB962C8B-B14F-4D97-AF65-F5344CB8AC3E}">
        <p14:creationId xmlns:p14="http://schemas.microsoft.com/office/powerpoint/2010/main" val="880125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2" grpId="1" animBg="1"/>
      <p:bldP spid="33" grpId="0" animBg="1"/>
      <p:bldP spid="33" grpId="1" animBg="1"/>
      <p:bldP spid="34" grpId="0" animBg="1"/>
      <p:bldP spid="34" grpId="1" animBg="1"/>
      <p:bldP spid="35" grpId="0" animBg="1"/>
      <p:bldP spid="35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cap="small"/>
              <a:t>m</a:t>
            </a:r>
            <a:r>
              <a:rPr lang="en-US" cap="small"/>
              <a:t>ary-merry-marry</a:t>
            </a:r>
            <a:r>
              <a:rPr lang="en-US"/>
              <a:t> historically variable, but likely merged today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Status of pre-lateral mergers is unknown, though impressionistically less clear cut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Hypothesis 1: 	complete </a:t>
            </a:r>
            <a:r>
              <a:rPr lang="en-US" i="1" cap="small"/>
              <a:t>m</a:t>
            </a:r>
            <a:r>
              <a:rPr lang="en-US" i="1" cap="small"/>
              <a:t>ary-merry-marry</a:t>
            </a:r>
            <a:r>
              <a:rPr lang="en-US"/>
              <a:t> merger</a:t>
            </a:r>
          </a:p>
          <a:p>
            <a:pPr marL="0" indent="0">
              <a:buNone/>
            </a:pPr>
            <a:endParaRPr lang="en-US" sz="1100"/>
          </a:p>
          <a:p>
            <a:pPr marL="0" indent="0">
              <a:buNone/>
            </a:pPr>
            <a:r>
              <a:rPr lang="en-US"/>
              <a:t>Hypothesis 2: 	separation of </a:t>
            </a:r>
            <a:r>
              <a:rPr lang="en-US" cap="small"/>
              <a:t>pool</a:t>
            </a:r>
            <a:r>
              <a:rPr lang="en-US"/>
              <a:t>, </a:t>
            </a:r>
            <a:r>
              <a:rPr lang="en-US" cap="small"/>
              <a:t>pull</a:t>
            </a:r>
            <a:r>
              <a:rPr lang="en-US"/>
              <a:t>, </a:t>
            </a:r>
            <a:r>
              <a:rPr lang="en-US" cap="small"/>
              <a:t>pole</a:t>
            </a:r>
            <a:r>
              <a:rPr lang="en-US"/>
              <a:t>, and </a:t>
            </a:r>
            <a:r>
              <a:rPr lang="en-US" cap="small"/>
              <a:t>pulp </a:t>
            </a:r>
          </a:p>
          <a:p>
            <a:pPr marL="0" indent="0">
              <a:buNone/>
            </a:pPr>
            <a:endParaRPr lang="en-US" sz="1100"/>
          </a:p>
          <a:p>
            <a:pPr marL="0" indent="0">
              <a:buNone/>
            </a:pPr>
            <a:r>
              <a:rPr lang="en-US"/>
              <a:t>Hypothesis 3:  production/intuition mismatch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Overview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F4E2E3C-FF33-FC45-91A9-BDC48E1E835D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780065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Methodology</a:t>
            </a:r>
          </a:p>
        </p:txBody>
      </p:sp>
    </p:spTree>
    <p:extLst>
      <p:ext uri="{BB962C8B-B14F-4D97-AF65-F5344CB8AC3E}">
        <p14:creationId xmlns:p14="http://schemas.microsoft.com/office/powerpoint/2010/main" val="2019869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40 natives of Cowlitz County, ages 18–70s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word list (23) and minimal pairs (14) </a:t>
            </a:r>
          </a:p>
          <a:p>
            <a:pPr marL="0" indent="0">
              <a:buNone/>
            </a:pPr>
            <a:r>
              <a:rPr lang="en-US" sz="1400"/>
              <a:t>complete list in appendix slides</a:t>
            </a:r>
          </a:p>
          <a:p>
            <a:pPr marL="0" indent="0">
              <a:buNone/>
            </a:pPr>
            <a:endParaRPr lang="en-US" sz="2400"/>
          </a:p>
          <a:p>
            <a:pPr marL="0" indent="0">
              <a:buNone/>
            </a:pPr>
            <a:r>
              <a:rPr lang="en-US" sz="2400"/>
              <a:t>intuition of own minimal pairs</a:t>
            </a: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forced aligned with DARLA</a:t>
            </a:r>
            <a:r>
              <a:rPr lang="en-US" sz="1400"/>
              <a:t> (Reddy &amp; Stanford 2015)</a:t>
            </a:r>
            <a:r>
              <a:rPr lang="en-US"/>
              <a:t>, which uses ProsodyLab</a:t>
            </a:r>
            <a:r>
              <a:rPr lang="en-US" sz="1400"/>
              <a:t> (Gorman, Howell, &amp; Wagner, 2011)</a:t>
            </a:r>
            <a:r>
              <a:rPr lang="en-US"/>
              <a:t> and FAVE </a:t>
            </a:r>
            <a:r>
              <a:rPr lang="en-US" sz="1400"/>
              <a:t>(Rosenfelder, Fruehwald, Evanini, &amp; Yuan 2011)</a:t>
            </a: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hand-corrected boundaries and extracted formants myself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Collection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F4E2E3C-FF33-FC45-91A9-BDC48E1E835D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Methodology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4141649"/>
              </p:ext>
            </p:extLst>
          </p:nvPr>
        </p:nvGraphicFramePr>
        <p:xfrm>
          <a:off x="6270702" y="1346908"/>
          <a:ext cx="5311698" cy="1835150"/>
        </p:xfrm>
        <a:graphic>
          <a:graphicData uri="http://schemas.openxmlformats.org/drawingml/2006/table">
            <a:tbl>
              <a:tblPr firstRow="1" lastRow="1" lastCol="1" bandRow="1">
                <a:tableStyleId>{2D5ABB26-0587-4C30-8999-92F81FD0307C}</a:tableStyleId>
              </a:tblPr>
              <a:tblGrid>
                <a:gridCol w="1537382"/>
                <a:gridCol w="1120326"/>
                <a:gridCol w="1583473"/>
                <a:gridCol w="1070517"/>
              </a:tblGrid>
              <a:tr h="367030">
                <a:tc gridSpan="4">
                  <a:txBody>
                    <a:bodyPr/>
                    <a:lstStyle/>
                    <a:p>
                      <a:pPr algn="r"/>
                      <a:r>
                        <a:rPr lang="en-US" b="1">
                          <a:solidFill>
                            <a:schemeClr val="tx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Number of tokens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US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US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US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7030"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latin typeface="Avenir Book" charset="0"/>
                          <a:ea typeface="Avenir Book" charset="0"/>
                          <a:cs typeface="Avenir Book" charset="0"/>
                        </a:rPr>
                        <a:t>word</a:t>
                      </a:r>
                      <a:r>
                        <a:rPr lang="en-US" baseline="0">
                          <a:latin typeface="Avenir Book" charset="0"/>
                          <a:ea typeface="Avenir Book" charset="0"/>
                          <a:cs typeface="Avenir Book" charset="0"/>
                        </a:rPr>
                        <a:t> list</a:t>
                      </a:r>
                      <a:endParaRPr lang="en-US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latin typeface="Avenir Book" charset="0"/>
                          <a:ea typeface="Avenir Book" charset="0"/>
                          <a:cs typeface="Avenir Book" charset="0"/>
                        </a:rPr>
                        <a:t>minimal pairs</a:t>
                      </a:r>
                      <a:endParaRPr lang="en-US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latin typeface="Avenir Book" charset="0"/>
                          <a:ea typeface="Avenir Book" charset="0"/>
                          <a:cs typeface="Avenir Book" charset="0"/>
                        </a:rPr>
                        <a:t>total</a:t>
                      </a:r>
                      <a:endParaRPr lang="en-US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7030">
                <a:tc>
                  <a:txBody>
                    <a:bodyPr/>
                    <a:lstStyle/>
                    <a:p>
                      <a:r>
                        <a:rPr lang="en-US">
                          <a:latin typeface="Avenir Book" charset="0"/>
                          <a:ea typeface="Avenir Book" charset="0"/>
                          <a:cs typeface="Avenir Book" charset="0"/>
                        </a:rPr>
                        <a:t>pre-laterals</a:t>
                      </a:r>
                      <a:endParaRPr lang="en-US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is-IS">
                          <a:latin typeface="Avenir Book" charset="0"/>
                          <a:ea typeface="Avenir Book" charset="0"/>
                          <a:cs typeface="Avenir Book" charset="0"/>
                        </a:rPr>
                        <a:t>376</a:t>
                      </a:r>
                      <a:endParaRPr lang="en-US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is-IS">
                          <a:latin typeface="Avenir Book" charset="0"/>
                          <a:ea typeface="Avenir Book" charset="0"/>
                          <a:cs typeface="Avenir Book" charset="0"/>
                        </a:rPr>
                        <a:t>842</a:t>
                      </a:r>
                      <a:endParaRPr lang="en-US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latin typeface="Avenir Book" charset="0"/>
                          <a:ea typeface="Avenir Book" charset="0"/>
                          <a:cs typeface="Avenir Book" charset="0"/>
                        </a:rPr>
                        <a:t>1,218</a:t>
                      </a:r>
                      <a:endParaRPr lang="en-US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67030">
                <a:tc>
                  <a:txBody>
                    <a:bodyPr/>
                    <a:lstStyle/>
                    <a:p>
                      <a:r>
                        <a:rPr lang="en-US">
                          <a:latin typeface="Avenir Book" charset="0"/>
                          <a:ea typeface="Avenir Book" charset="0"/>
                          <a:cs typeface="Avenir Book" charset="0"/>
                        </a:rPr>
                        <a:t>pre-rhotics</a:t>
                      </a:r>
                      <a:endParaRPr lang="en-US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is-IS">
                          <a:latin typeface="Avenir Book" charset="0"/>
                          <a:ea typeface="Avenir Book" charset="0"/>
                          <a:cs typeface="Avenir Book" charset="0"/>
                        </a:rPr>
                        <a:t>342</a:t>
                      </a:r>
                      <a:endParaRPr lang="en-US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is-IS">
                          <a:latin typeface="Avenir Book" charset="0"/>
                          <a:ea typeface="Avenir Book" charset="0"/>
                          <a:cs typeface="Avenir Book" charset="0"/>
                        </a:rPr>
                        <a:t>509</a:t>
                      </a:r>
                      <a:endParaRPr lang="en-US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latin typeface="Avenir Book" charset="0"/>
                          <a:ea typeface="Avenir Book" charset="0"/>
                          <a:cs typeface="Avenir Book" charset="0"/>
                        </a:rPr>
                        <a:t>851</a:t>
                      </a:r>
                      <a:endParaRPr lang="en-US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/>
                </a:tc>
              </a:tr>
              <a:tr h="367030">
                <a:tc>
                  <a:txBody>
                    <a:bodyPr/>
                    <a:lstStyle/>
                    <a:p>
                      <a:r>
                        <a:rPr lang="en-US">
                          <a:latin typeface="Avenir Book" charset="0"/>
                          <a:ea typeface="Avenir Book" charset="0"/>
                          <a:cs typeface="Avenir Book" charset="0"/>
                        </a:rPr>
                        <a:t>total</a:t>
                      </a:r>
                      <a:endParaRPr lang="en-US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latin typeface="Avenir Book" charset="0"/>
                          <a:ea typeface="Avenir Book" charset="0"/>
                          <a:cs typeface="Avenir Book" charset="0"/>
                        </a:rPr>
                        <a:t>718</a:t>
                      </a:r>
                      <a:endParaRPr lang="en-US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latin typeface="Avenir Book" charset="0"/>
                          <a:ea typeface="Avenir Book" charset="0"/>
                          <a:cs typeface="Avenir Book" charset="0"/>
                        </a:rPr>
                        <a:t>1,351</a:t>
                      </a:r>
                      <a:endParaRPr lang="en-US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latin typeface="Avenir Book" charset="0"/>
                          <a:ea typeface="Avenir Book" charset="0"/>
                          <a:cs typeface="Avenir Book" charset="0"/>
                        </a:rPr>
                        <a:t>2,069</a:t>
                      </a:r>
                      <a:endParaRPr lang="en-US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15796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599" y="1346908"/>
            <a:ext cx="3712029" cy="4779256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boundaries can be arbitrary</a:t>
            </a:r>
          </a:p>
          <a:p>
            <a:pPr marL="0" indent="0">
              <a:buNone/>
            </a:pPr>
            <a:endParaRPr lang="en-US" sz="1600"/>
          </a:p>
          <a:p>
            <a:pPr marL="0" indent="0">
              <a:buNone/>
            </a:pPr>
            <a:r>
              <a:rPr lang="en-US"/>
              <a:t>formants extracted at 15 points along the vowel+liquid duration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25% point used for now</a:t>
            </a:r>
          </a:p>
          <a:p>
            <a:pPr marL="0" indent="0">
              <a:buNone/>
            </a:pPr>
            <a:r>
              <a:rPr lang="en-US" sz="1400"/>
              <a:t>(reasoning in appendix slides)</a:t>
            </a:r>
            <a:endParaRPr lang="en-US"/>
          </a:p>
          <a:p>
            <a:pPr marL="0" indent="0">
              <a:buNone/>
            </a:pPr>
            <a:endParaRPr lang="en-US" sz="1600"/>
          </a:p>
          <a:p>
            <a:pPr marL="0" indent="0">
              <a:buNone/>
            </a:pPr>
            <a:r>
              <a:rPr lang="en-US"/>
              <a:t>Bark normalized</a:t>
            </a:r>
            <a:r>
              <a:rPr lang="en-US" sz="1400"/>
              <a:t> (Traunmüller 1997)</a:t>
            </a:r>
          </a:p>
          <a:p>
            <a:pPr marL="457200" lvl="1" indent="0">
              <a:buNone/>
            </a:pPr>
            <a:r>
              <a:rPr lang="en-US"/>
              <a:t>Lobanov not ideal since not all vowels are present </a:t>
            </a:r>
            <a:r>
              <a:rPr lang="en-US" sz="1200"/>
              <a:t>(Thomas &amp; Kendall 2007–2015)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Formant Extraction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F4E2E3C-FF33-FC45-91A9-BDC48E1E835D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Methodology</a:t>
            </a:r>
          </a:p>
        </p:txBody>
      </p:sp>
      <p:pic>
        <p:nvPicPr>
          <p:cNvPr id="7" name="Content Placeholder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3213" y="1073247"/>
            <a:ext cx="7896989" cy="5521420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8252420" y="4299625"/>
            <a:ext cx="687490" cy="655871"/>
            <a:chOff x="8252420" y="4299625"/>
            <a:chExt cx="687490" cy="655871"/>
          </a:xfrm>
        </p:grpSpPr>
        <p:sp>
          <p:nvSpPr>
            <p:cNvPr id="8" name="Right Arrow 7"/>
            <p:cNvSpPr/>
            <p:nvPr/>
          </p:nvSpPr>
          <p:spPr>
            <a:xfrm rot="12595127">
              <a:off x="8252420" y="4693427"/>
              <a:ext cx="503988" cy="262069"/>
            </a:xfrm>
            <a:prstGeom prst="rightArrow">
              <a:avLst>
                <a:gd name="adj1" fmla="val 34796"/>
                <a:gd name="adj2" fmla="val 50000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 rot="20947428">
              <a:off x="8336604" y="4299625"/>
              <a:ext cx="33374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>
                  <a:solidFill>
                    <a:srgbClr val="FF0000"/>
                  </a:solidFill>
                  <a:latin typeface="Avenir Book" charset="0"/>
                  <a:ea typeface="Avenir Book" charset="0"/>
                  <a:cs typeface="Avenir Book" charset="0"/>
                </a:rPr>
                <a:t>?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 rot="781490">
              <a:off x="8482106" y="4319223"/>
              <a:ext cx="33374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>
                  <a:solidFill>
                    <a:srgbClr val="FF0000"/>
                  </a:solidFill>
                  <a:latin typeface="Avenir Book" charset="0"/>
                  <a:ea typeface="Avenir Book" charset="0"/>
                  <a:cs typeface="Avenir Book" charset="0"/>
                </a:rPr>
                <a:t>?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 rot="2117288">
              <a:off x="8606164" y="4398562"/>
              <a:ext cx="33374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>
                  <a:solidFill>
                    <a:srgbClr val="FF0000"/>
                  </a:solidFill>
                  <a:latin typeface="Avenir Book" charset="0"/>
                  <a:ea typeface="Avenir Book" charset="0"/>
                  <a:cs typeface="Avenir Book" charset="0"/>
                </a:rPr>
                <a:t>?</a:t>
              </a:r>
            </a:p>
          </p:txBody>
        </p:sp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987" y="1070273"/>
            <a:ext cx="7899215" cy="5522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987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UG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Brand Yourself" id="{2F72ADC1-5AFC-B544-9C16-2D24AB230FFF}" vid="{CEF5BA38-9F7C-224C-8174-BEC41D1F8EF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Blue</Template>
  <TotalTime>7403</TotalTime>
  <Words>2243</Words>
  <Application>Microsoft Macintosh PowerPoint</Application>
  <PresentationFormat>Widescreen</PresentationFormat>
  <Paragraphs>543</Paragraphs>
  <Slides>28</Slides>
  <Notes>8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5" baseType="lpstr">
      <vt:lpstr>Avenir Book</vt:lpstr>
      <vt:lpstr>Calibri</vt:lpstr>
      <vt:lpstr>Cambria Math</vt:lpstr>
      <vt:lpstr>Garamond</vt:lpstr>
      <vt:lpstr>Mistral</vt:lpstr>
      <vt:lpstr>Arial</vt:lpstr>
      <vt:lpstr>UGA</vt:lpstr>
      <vt:lpstr>PowerPoint Presentation</vt:lpstr>
      <vt:lpstr>Cowlitz County, Washington</vt:lpstr>
      <vt:lpstr>Pacific Northwest English (cf. Stanley 2016)</vt:lpstr>
      <vt:lpstr>Mary-merry-marry Merger</vt:lpstr>
      <vt:lpstr>“Pre-Lateral” Mergers</vt:lpstr>
      <vt:lpstr>Overview</vt:lpstr>
      <vt:lpstr>PowerPoint Presentation</vt:lpstr>
      <vt:lpstr>Data Collection</vt:lpstr>
      <vt:lpstr>Formant Extraction</vt:lpstr>
      <vt:lpstr>PowerPoint Presentation</vt:lpstr>
      <vt:lpstr>Pre-Laterals: Minimal Pairs</vt:lpstr>
      <vt:lpstr>Pre-Laterals: Word List</vt:lpstr>
      <vt:lpstr>Pre-Laterals: Perception</vt:lpstr>
      <vt:lpstr>Pre-Rhotics: Word List</vt:lpstr>
      <vt:lpstr>Pre-Rhotics: Minimal Pairs</vt:lpstr>
      <vt:lpstr>Pre-Rhotics: Perception</vt:lpstr>
      <vt:lpstr>Overview</vt:lpstr>
      <vt:lpstr>Conclusion</vt:lpstr>
      <vt:lpstr>References</vt:lpstr>
      <vt:lpstr>PowerPoint Presentation</vt:lpstr>
      <vt:lpstr>PowerPoint Presentation</vt:lpstr>
      <vt:lpstr>Word List Items</vt:lpstr>
      <vt:lpstr>Minimal Pairs &amp; Triplets</vt:lpstr>
      <vt:lpstr>Pool Statistics</vt:lpstr>
      <vt:lpstr>Pulp Statistics</vt:lpstr>
      <vt:lpstr>“Phoneme Continuum” Statistics</vt:lpstr>
      <vt:lpstr>Why the 25% point?</vt:lpstr>
      <vt:lpstr>Why the 25% point?</vt:lpstr>
    </vt:vector>
  </TitlesOfParts>
  <Company/>
  <LinksUpToDate>false</LinksUpToDate>
  <SharedDoc>false</SharedDoc>
  <HyperlinksChanged>false</HyperlinksChanged>
  <AppVersion>15.0029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Joseph Abraham Stanley</dc:creator>
  <cp:lastModifiedBy>Joseph Abraham Stanley</cp:lastModifiedBy>
  <cp:revision>186</cp:revision>
  <cp:lastPrinted>2016-12-30T16:57:49Z</cp:lastPrinted>
  <dcterms:created xsi:type="dcterms:W3CDTF">2016-11-17T03:38:23Z</dcterms:created>
  <dcterms:modified xsi:type="dcterms:W3CDTF">2017-01-05T06:13:59Z</dcterms:modified>
</cp:coreProperties>
</file>